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53"/>
  </p:notesMasterIdLst>
  <p:handoutMasterIdLst>
    <p:handoutMasterId r:id="rId54"/>
  </p:handoutMasterIdLst>
  <p:sldIdLst>
    <p:sldId id="260" r:id="rId8"/>
    <p:sldId id="261" r:id="rId9"/>
    <p:sldId id="361" r:id="rId10"/>
    <p:sldId id="332" r:id="rId11"/>
    <p:sldId id="329" r:id="rId12"/>
    <p:sldId id="343" r:id="rId13"/>
    <p:sldId id="338" r:id="rId14"/>
    <p:sldId id="339" r:id="rId15"/>
    <p:sldId id="340" r:id="rId16"/>
    <p:sldId id="341" r:id="rId17"/>
    <p:sldId id="342" r:id="rId18"/>
    <p:sldId id="344" r:id="rId19"/>
    <p:sldId id="345" r:id="rId20"/>
    <p:sldId id="362" r:id="rId21"/>
    <p:sldId id="376" r:id="rId22"/>
    <p:sldId id="378" r:id="rId23"/>
    <p:sldId id="394" r:id="rId24"/>
    <p:sldId id="395" r:id="rId25"/>
    <p:sldId id="396" r:id="rId26"/>
    <p:sldId id="397" r:id="rId27"/>
    <p:sldId id="398" r:id="rId28"/>
    <p:sldId id="399" r:id="rId29"/>
    <p:sldId id="375" r:id="rId30"/>
    <p:sldId id="389" r:id="rId31"/>
    <p:sldId id="364" r:id="rId32"/>
    <p:sldId id="365" r:id="rId33"/>
    <p:sldId id="372" r:id="rId34"/>
    <p:sldId id="366" r:id="rId35"/>
    <p:sldId id="368" r:id="rId36"/>
    <p:sldId id="369" r:id="rId37"/>
    <p:sldId id="367" r:id="rId38"/>
    <p:sldId id="370" r:id="rId39"/>
    <p:sldId id="371" r:id="rId40"/>
    <p:sldId id="353" r:id="rId41"/>
    <p:sldId id="373" r:id="rId42"/>
    <p:sldId id="374" r:id="rId43"/>
    <p:sldId id="379" r:id="rId44"/>
    <p:sldId id="380" r:id="rId45"/>
    <p:sldId id="381" r:id="rId46"/>
    <p:sldId id="382" r:id="rId47"/>
    <p:sldId id="383" r:id="rId48"/>
    <p:sldId id="385" r:id="rId49"/>
    <p:sldId id="377" r:id="rId50"/>
    <p:sldId id="386" r:id="rId51"/>
    <p:sldId id="388" r:id="rId52"/>
  </p:sldIdLst>
  <p:sldSz cx="12190413" cy="6858000"/>
  <p:notesSz cx="6858000" cy="9144000"/>
  <p:custDataLst>
    <p:tags r:id="rId55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99"/>
    <a:srgbClr val="FF0099"/>
    <a:srgbClr val="990000"/>
    <a:srgbClr val="FF0000"/>
    <a:srgbClr val="FFFFFF"/>
    <a:srgbClr val="FFCC00"/>
    <a:srgbClr val="FF6600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D63D0-2AC3-4965-8507-6A7F61957009}" v="1" dt="2023-02-21T11:56:41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31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06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ags" Target="tags/tag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Loua Buhelt" userId="856d16a5-04d3-4243-ada1-4969c2ee64ac" providerId="ADAL" clId="{D72D63D0-2AC3-4965-8507-6A7F61957009}"/>
    <pc:docChg chg="modSld">
      <pc:chgData name="Lucas Loua Buhelt" userId="856d16a5-04d3-4243-ada1-4969c2ee64ac" providerId="ADAL" clId="{D72D63D0-2AC3-4965-8507-6A7F61957009}" dt="2023-02-21T11:56:41.003" v="0" actId="478"/>
      <pc:docMkLst>
        <pc:docMk/>
      </pc:docMkLst>
      <pc:sldChg chg="delSp">
        <pc:chgData name="Lucas Loua Buhelt" userId="856d16a5-04d3-4243-ada1-4969c2ee64ac" providerId="ADAL" clId="{D72D63D0-2AC3-4965-8507-6A7F61957009}" dt="2023-02-21T11:56:41.003" v="0" actId="478"/>
        <pc:sldMkLst>
          <pc:docMk/>
          <pc:sldMk cId="4043704802" sldId="388"/>
        </pc:sldMkLst>
        <pc:spChg chg="del">
          <ac:chgData name="Lucas Loua Buhelt" userId="856d16a5-04d3-4243-ada1-4969c2ee64ac" providerId="ADAL" clId="{D72D63D0-2AC3-4965-8507-6A7F61957009}" dt="2023-02-21T11:56:41.003" v="0" actId="478"/>
          <ac:spMkLst>
            <pc:docMk/>
            <pc:sldMk cId="4043704802" sldId="38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‹nr.›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https://vas3k.com/blog/machine_learning/?ref=hn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4350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481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 txBox="1">
            <a:spLocks/>
          </p:cNvSpPr>
          <p:nvPr userDrawn="1"/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1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50790" y="3356992"/>
            <a:ext cx="914400" cy="9144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980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512116" y="6524625"/>
            <a:ext cx="1219041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0631691" y="404813"/>
            <a:ext cx="914281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1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397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20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21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6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2fce62a0-f28a-44e1-a519-0cbe37b25f7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Fotonik</a:t>
            </a:r>
          </a:p>
        </p:txBody>
      </p:sp>
      <p:sp>
        <p:nvSpPr>
          <p:cNvPr id="5" name="date" descr="{&quot;templafy&quot;:{&quot;id&quot;:&quot;58465eeb-cfe0-4970-97ec-88179dc0a9c2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235331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13 September 2022</a:t>
            </a:r>
          </a:p>
        </p:txBody>
      </p:sp>
      <p:sp>
        <p:nvSpPr>
          <p:cNvPr id="7" name="text" descr="{&quot;templafy&quot;:{&quot;id&quot;:&quot;5020bdfb-1912-4d6d-a5c3-71b7da283692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34366 - Intro to ML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  <p:sldLayoutId id="2147483680" r:id="rId12"/>
    <p:sldLayoutId id="2147483682" r:id="rId13"/>
    <p:sldLayoutId id="2147483683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tags" Target="../tags/tag43.xml"/><Relationship Id="rId21" Type="http://schemas.openxmlformats.org/officeDocument/2006/relationships/image" Target="../media/image30.png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image" Target="../media/image37.png"/><Relationship Id="rId25" Type="http://schemas.openxmlformats.org/officeDocument/2006/relationships/image" Target="../media/image34.png"/><Relationship Id="rId2" Type="http://schemas.openxmlformats.org/officeDocument/2006/relationships/tags" Target="../tags/tag42.xml"/><Relationship Id="rId16" Type="http://schemas.openxmlformats.org/officeDocument/2006/relationships/image" Target="../media/image36.png"/><Relationship Id="rId20" Type="http://schemas.openxmlformats.org/officeDocument/2006/relationships/image" Target="../media/image29.png"/><Relationship Id="rId29" Type="http://schemas.openxmlformats.org/officeDocument/2006/relationships/image" Target="../media/image40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33.png"/><Relationship Id="rId5" Type="http://schemas.openxmlformats.org/officeDocument/2006/relationships/tags" Target="../tags/tag45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32.png"/><Relationship Id="rId28" Type="http://schemas.openxmlformats.org/officeDocument/2006/relationships/image" Target="../media/image39.png"/><Relationship Id="rId10" Type="http://schemas.openxmlformats.org/officeDocument/2006/relationships/tags" Target="../tags/tag50.xml"/><Relationship Id="rId19" Type="http://schemas.openxmlformats.org/officeDocument/2006/relationships/image" Target="../media/image28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image" Target="../media/image31.png"/><Relationship Id="rId27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7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6.png"/><Relationship Id="rId5" Type="http://schemas.openxmlformats.org/officeDocument/2006/relationships/tags" Target="../tags/tag59.xml"/><Relationship Id="rId10" Type="http://schemas.openxmlformats.org/officeDocument/2006/relationships/image" Target="../media/image45.png"/><Relationship Id="rId4" Type="http://schemas.openxmlformats.org/officeDocument/2006/relationships/tags" Target="../tags/tag58.xml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54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5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1.png"/><Relationship Id="rId5" Type="http://schemas.openxmlformats.org/officeDocument/2006/relationships/tags" Target="../tags/tag66.xml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tags" Target="../tags/tag65.xml"/><Relationship Id="rId9" Type="http://schemas.openxmlformats.org/officeDocument/2006/relationships/image" Target="../media/image24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tags" Target="../tags/tag71.xml"/><Relationship Id="rId7" Type="http://schemas.openxmlformats.org/officeDocument/2006/relationships/image" Target="../media/image5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4.xml"/><Relationship Id="rId7" Type="http://schemas.openxmlformats.org/officeDocument/2006/relationships/image" Target="../media/image62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1.png"/><Relationship Id="rId11" Type="http://schemas.openxmlformats.org/officeDocument/2006/relationships/image" Target="../media/image66.emf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5.emf"/><Relationship Id="rId4" Type="http://schemas.openxmlformats.org/officeDocument/2006/relationships/tags" Target="../tags/tag75.xml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6.xml"/><Relationship Id="rId4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79.xml"/><Relationship Id="rId7" Type="http://schemas.openxmlformats.org/officeDocument/2006/relationships/image" Target="../media/image69.png"/><Relationship Id="rId12" Type="http://schemas.openxmlformats.org/officeDocument/2006/relationships/image" Target="../media/image74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73.png"/><Relationship Id="rId5" Type="http://schemas.openxmlformats.org/officeDocument/2006/relationships/tags" Target="../tags/tag81.xml"/><Relationship Id="rId10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72.png"/><Relationship Id="rId17" Type="http://schemas.openxmlformats.org/officeDocument/2006/relationships/image" Target="../media/image82.png"/><Relationship Id="rId2" Type="http://schemas.openxmlformats.org/officeDocument/2006/relationships/tags" Target="../tags/tag85.xml"/><Relationship Id="rId16" Type="http://schemas.openxmlformats.org/officeDocument/2006/relationships/image" Target="../media/image81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75.png"/><Relationship Id="rId5" Type="http://schemas.openxmlformats.org/officeDocument/2006/relationships/tags" Target="../tags/tag88.xml"/><Relationship Id="rId15" Type="http://schemas.openxmlformats.org/officeDocument/2006/relationships/image" Target="../media/image80.png"/><Relationship Id="rId10" Type="http://schemas.openxmlformats.org/officeDocument/2006/relationships/image" Target="../media/image77.emf"/><Relationship Id="rId4" Type="http://schemas.openxmlformats.org/officeDocument/2006/relationships/tags" Target="../tags/tag87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94.xml"/><Relationship Id="rId7" Type="http://schemas.openxmlformats.org/officeDocument/2006/relationships/image" Target="../media/image84.png"/><Relationship Id="rId12" Type="http://schemas.openxmlformats.org/officeDocument/2006/relationships/image" Target="../media/image89.emf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88.png"/><Relationship Id="rId5" Type="http://schemas.openxmlformats.org/officeDocument/2006/relationships/tags" Target="../tags/tag96.xml"/><Relationship Id="rId10" Type="http://schemas.openxmlformats.org/officeDocument/2006/relationships/image" Target="../media/image87.png"/><Relationship Id="rId4" Type="http://schemas.openxmlformats.org/officeDocument/2006/relationships/tags" Target="../tags/tag95.xml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93.png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image" Target="../media/image92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96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91.emf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slideLayout" Target="../slideLayouts/slideLayout14.xml"/><Relationship Id="rId28" Type="http://schemas.openxmlformats.org/officeDocument/2006/relationships/image" Target="../media/image95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7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4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03.emf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102.png"/><Relationship Id="rId5" Type="http://schemas.openxmlformats.org/officeDocument/2006/relationships/tags" Target="../tags/tag123.xml"/><Relationship Id="rId15" Type="http://schemas.openxmlformats.org/officeDocument/2006/relationships/image" Target="../media/image105.png"/><Relationship Id="rId10" Type="http://schemas.openxmlformats.org/officeDocument/2006/relationships/image" Target="../media/image101.png"/><Relationship Id="rId4" Type="http://schemas.openxmlformats.org/officeDocument/2006/relationships/tags" Target="../tags/tag122.xml"/><Relationship Id="rId9" Type="http://schemas.openxmlformats.org/officeDocument/2006/relationships/image" Target="../media/image100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07.emf"/><Relationship Id="rId5" Type="http://schemas.openxmlformats.org/officeDocument/2006/relationships/image" Target="../media/image102.png"/><Relationship Id="rId4" Type="http://schemas.openxmlformats.org/officeDocument/2006/relationships/image" Target="../media/image10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103.emf"/><Relationship Id="rId18" Type="http://schemas.openxmlformats.org/officeDocument/2006/relationships/image" Target="../media/image32.png"/><Relationship Id="rId3" Type="http://schemas.openxmlformats.org/officeDocument/2006/relationships/tags" Target="../tags/tag130.xml"/><Relationship Id="rId21" Type="http://schemas.openxmlformats.org/officeDocument/2006/relationships/image" Target="../media/image115.png"/><Relationship Id="rId7" Type="http://schemas.openxmlformats.org/officeDocument/2006/relationships/tags" Target="../tags/tag134.xml"/><Relationship Id="rId12" Type="http://schemas.openxmlformats.org/officeDocument/2006/relationships/image" Target="../media/image102.png"/><Relationship Id="rId17" Type="http://schemas.openxmlformats.org/officeDocument/2006/relationships/image" Target="../media/image112.png"/><Relationship Id="rId2" Type="http://schemas.openxmlformats.org/officeDocument/2006/relationships/tags" Target="../tags/tag129.xml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32.xml"/><Relationship Id="rId15" Type="http://schemas.openxmlformats.org/officeDocument/2006/relationships/image" Target="../media/image110.png"/><Relationship Id="rId10" Type="http://schemas.openxmlformats.org/officeDocument/2006/relationships/tags" Target="../tags/tag137.xml"/><Relationship Id="rId19" Type="http://schemas.openxmlformats.org/officeDocument/2006/relationships/image" Target="../media/image113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118.png"/><Relationship Id="rId4" Type="http://schemas.openxmlformats.org/officeDocument/2006/relationships/tags" Target="../tags/tag141.xml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ademia.edu/34757446/Neural_Networks_and_Learning_Machines_3rd_Edition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10" Type="http://schemas.openxmlformats.org/officeDocument/2006/relationships/image" Target="../media/image118.png"/><Relationship Id="rId4" Type="http://schemas.openxmlformats.org/officeDocument/2006/relationships/tags" Target="../tags/tag147.xml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23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122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21.png"/><Relationship Id="rId5" Type="http://schemas.openxmlformats.org/officeDocument/2006/relationships/tags" Target="../tags/tag154.xml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tags" Target="../tags/tag153.xml"/><Relationship Id="rId9" Type="http://schemas.openxmlformats.org/officeDocument/2006/relationships/image" Target="../media/image119.png"/><Relationship Id="rId1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117.png"/><Relationship Id="rId18" Type="http://schemas.openxmlformats.org/officeDocument/2006/relationships/image" Target="../media/image130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116.png"/><Relationship Id="rId17" Type="http://schemas.openxmlformats.org/officeDocument/2006/relationships/image" Target="../media/image129.png"/><Relationship Id="rId2" Type="http://schemas.openxmlformats.org/officeDocument/2006/relationships/tags" Target="../tags/tag158.xml"/><Relationship Id="rId16" Type="http://schemas.openxmlformats.org/officeDocument/2006/relationships/image" Target="../media/image128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125.png"/><Relationship Id="rId5" Type="http://schemas.openxmlformats.org/officeDocument/2006/relationships/tags" Target="../tags/tag161.xml"/><Relationship Id="rId15" Type="http://schemas.openxmlformats.org/officeDocument/2006/relationships/image" Target="../media/image127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131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134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image" Target="../media/image117.png"/><Relationship Id="rId26" Type="http://schemas.openxmlformats.org/officeDocument/2006/relationships/image" Target="../media/image141.png"/><Relationship Id="rId3" Type="http://schemas.openxmlformats.org/officeDocument/2006/relationships/tags" Target="../tags/tag171.xml"/><Relationship Id="rId21" Type="http://schemas.openxmlformats.org/officeDocument/2006/relationships/image" Target="../media/image32.png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image" Target="../media/image136.emf"/><Relationship Id="rId25" Type="http://schemas.openxmlformats.org/officeDocument/2006/relationships/image" Target="../media/image140.png"/><Relationship Id="rId2" Type="http://schemas.openxmlformats.org/officeDocument/2006/relationships/tags" Target="../tags/tag170.xml"/><Relationship Id="rId16" Type="http://schemas.openxmlformats.org/officeDocument/2006/relationships/image" Target="../media/image116.png"/><Relationship Id="rId20" Type="http://schemas.openxmlformats.org/officeDocument/2006/relationships/image" Target="../media/image138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image" Target="../media/image139.png"/><Relationship Id="rId5" Type="http://schemas.openxmlformats.org/officeDocument/2006/relationships/tags" Target="../tags/tag173.xml"/><Relationship Id="rId15" Type="http://schemas.openxmlformats.org/officeDocument/2006/relationships/image" Target="../media/image135.png"/><Relationship Id="rId23" Type="http://schemas.openxmlformats.org/officeDocument/2006/relationships/image" Target="../media/image34.png"/><Relationship Id="rId28" Type="http://schemas.openxmlformats.org/officeDocument/2006/relationships/image" Target="../media/image123.png"/><Relationship Id="rId10" Type="http://schemas.openxmlformats.org/officeDocument/2006/relationships/tags" Target="../tags/tag178.xml"/><Relationship Id="rId19" Type="http://schemas.openxmlformats.org/officeDocument/2006/relationships/image" Target="../media/image137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33.png"/><Relationship Id="rId27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18" Type="http://schemas.openxmlformats.org/officeDocument/2006/relationships/image" Target="../media/image145.png"/><Relationship Id="rId26" Type="http://schemas.openxmlformats.org/officeDocument/2006/relationships/image" Target="../media/image150.png"/><Relationship Id="rId3" Type="http://schemas.openxmlformats.org/officeDocument/2006/relationships/tags" Target="../tags/tag184.xml"/><Relationship Id="rId21" Type="http://schemas.openxmlformats.org/officeDocument/2006/relationships/image" Target="../media/image116.png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image" Target="../media/image144.png"/><Relationship Id="rId25" Type="http://schemas.openxmlformats.org/officeDocument/2006/relationships/image" Target="../media/image149.png"/><Relationship Id="rId2" Type="http://schemas.openxmlformats.org/officeDocument/2006/relationships/tags" Target="../tags/tag183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3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24" Type="http://schemas.openxmlformats.org/officeDocument/2006/relationships/image" Target="../media/image148.png"/><Relationship Id="rId5" Type="http://schemas.openxmlformats.org/officeDocument/2006/relationships/tags" Target="../tags/tag186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118.png"/><Relationship Id="rId28" Type="http://schemas.openxmlformats.org/officeDocument/2006/relationships/image" Target="../media/image152.png"/><Relationship Id="rId10" Type="http://schemas.openxmlformats.org/officeDocument/2006/relationships/tags" Target="../tags/tag191.xml"/><Relationship Id="rId19" Type="http://schemas.openxmlformats.org/officeDocument/2006/relationships/image" Target="../media/image146.png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Relationship Id="rId22" Type="http://schemas.openxmlformats.org/officeDocument/2006/relationships/image" Target="../media/image117.png"/><Relationship Id="rId27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image" Target="../media/image103.emf"/><Relationship Id="rId17" Type="http://schemas.openxmlformats.org/officeDocument/2006/relationships/image" Target="../media/image160.png"/><Relationship Id="rId2" Type="http://schemas.openxmlformats.org/officeDocument/2006/relationships/tags" Target="../tags/tag197.xml"/><Relationship Id="rId16" Type="http://schemas.openxmlformats.org/officeDocument/2006/relationships/image" Target="../media/image159.png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114.png"/><Relationship Id="rId5" Type="http://schemas.openxmlformats.org/officeDocument/2006/relationships/tags" Target="../tags/tag200.xml"/><Relationship Id="rId15" Type="http://schemas.openxmlformats.org/officeDocument/2006/relationships/image" Target="../media/image158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6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slideLayout" Target="../slideLayouts/slideLayout14.xml"/><Relationship Id="rId26" Type="http://schemas.openxmlformats.org/officeDocument/2006/relationships/image" Target="../media/image33.png"/><Relationship Id="rId3" Type="http://schemas.openxmlformats.org/officeDocument/2006/relationships/tags" Target="../tags/tag209.xml"/><Relationship Id="rId21" Type="http://schemas.openxmlformats.org/officeDocument/2006/relationships/image" Target="../media/image165.png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image" Target="../media/image32.png"/><Relationship Id="rId33" Type="http://schemas.openxmlformats.org/officeDocument/2006/relationships/image" Target="../media/image126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image" Target="../media/image164.png"/><Relationship Id="rId29" Type="http://schemas.openxmlformats.org/officeDocument/2006/relationships/image" Target="../media/image167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image" Target="../media/image117.png"/><Relationship Id="rId32" Type="http://schemas.openxmlformats.org/officeDocument/2006/relationships/image" Target="../media/image114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image" Target="../media/image116.png"/><Relationship Id="rId28" Type="http://schemas.openxmlformats.org/officeDocument/2006/relationships/image" Target="../media/image166.png"/><Relationship Id="rId10" Type="http://schemas.openxmlformats.org/officeDocument/2006/relationships/tags" Target="../tags/tag216.xml"/><Relationship Id="rId19" Type="http://schemas.openxmlformats.org/officeDocument/2006/relationships/image" Target="../media/image163.emf"/><Relationship Id="rId31" Type="http://schemas.openxmlformats.org/officeDocument/2006/relationships/image" Target="../media/image168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image" Target="../media/image138.png"/><Relationship Id="rId27" Type="http://schemas.openxmlformats.org/officeDocument/2006/relationships/image" Target="../media/image34.png"/><Relationship Id="rId30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73.png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image" Target="../media/image172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image" Target="../media/image171.png"/><Relationship Id="rId5" Type="http://schemas.openxmlformats.org/officeDocument/2006/relationships/tags" Target="../tags/tag228.xml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tags" Target="../tags/tag227.xml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1.xml"/><Relationship Id="rId5" Type="http://schemas.openxmlformats.org/officeDocument/2006/relationships/image" Target="../media/image178.emf"/><Relationship Id="rId4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18" Type="http://schemas.openxmlformats.org/officeDocument/2006/relationships/image" Target="../media/image164.png"/><Relationship Id="rId26" Type="http://schemas.openxmlformats.org/officeDocument/2006/relationships/image" Target="../media/image166.png"/><Relationship Id="rId3" Type="http://schemas.openxmlformats.org/officeDocument/2006/relationships/tags" Target="../tags/tag234.xml"/><Relationship Id="rId21" Type="http://schemas.openxmlformats.org/officeDocument/2006/relationships/image" Target="../media/image116.png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image" Target="../media/image163.emf"/><Relationship Id="rId25" Type="http://schemas.openxmlformats.org/officeDocument/2006/relationships/image" Target="../media/image34.png"/><Relationship Id="rId2" Type="http://schemas.openxmlformats.org/officeDocument/2006/relationships/tags" Target="../tags/tag233.xml"/><Relationship Id="rId16" Type="http://schemas.openxmlformats.org/officeDocument/2006/relationships/slideLayout" Target="../slideLayouts/slideLayout14.xml"/><Relationship Id="rId20" Type="http://schemas.openxmlformats.org/officeDocument/2006/relationships/image" Target="../media/image138.png"/><Relationship Id="rId29" Type="http://schemas.openxmlformats.org/officeDocument/2006/relationships/image" Target="../media/image168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24" Type="http://schemas.openxmlformats.org/officeDocument/2006/relationships/image" Target="../media/image33.png"/><Relationship Id="rId5" Type="http://schemas.openxmlformats.org/officeDocument/2006/relationships/tags" Target="../tags/tag236.xml"/><Relationship Id="rId15" Type="http://schemas.openxmlformats.org/officeDocument/2006/relationships/tags" Target="../tags/tag246.xml"/><Relationship Id="rId23" Type="http://schemas.openxmlformats.org/officeDocument/2006/relationships/image" Target="../media/image32.png"/><Relationship Id="rId28" Type="http://schemas.openxmlformats.org/officeDocument/2006/relationships/image" Target="../media/image161.png"/><Relationship Id="rId10" Type="http://schemas.openxmlformats.org/officeDocument/2006/relationships/tags" Target="../tags/tag241.xml"/><Relationship Id="rId19" Type="http://schemas.openxmlformats.org/officeDocument/2006/relationships/image" Target="../media/image179.png"/><Relationship Id="rId31" Type="http://schemas.openxmlformats.org/officeDocument/2006/relationships/image" Target="../media/image180.pn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Relationship Id="rId22" Type="http://schemas.openxmlformats.org/officeDocument/2006/relationships/image" Target="../media/image117.png"/><Relationship Id="rId27" Type="http://schemas.openxmlformats.org/officeDocument/2006/relationships/image" Target="../media/image167.png"/><Relationship Id="rId30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18" Type="http://schemas.openxmlformats.org/officeDocument/2006/relationships/image" Target="../media/image181.emf"/><Relationship Id="rId26" Type="http://schemas.openxmlformats.org/officeDocument/2006/relationships/image" Target="../media/image184.png"/><Relationship Id="rId3" Type="http://schemas.openxmlformats.org/officeDocument/2006/relationships/tags" Target="../tags/tag249.xml"/><Relationship Id="rId21" Type="http://schemas.openxmlformats.org/officeDocument/2006/relationships/image" Target="../media/image126.png"/><Relationship Id="rId34" Type="http://schemas.openxmlformats.org/officeDocument/2006/relationships/image" Target="../media/image189.png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17" Type="http://schemas.openxmlformats.org/officeDocument/2006/relationships/slideLayout" Target="../slideLayouts/slideLayout12.xml"/><Relationship Id="rId25" Type="http://schemas.openxmlformats.org/officeDocument/2006/relationships/image" Target="../media/image183.png"/><Relationship Id="rId33" Type="http://schemas.openxmlformats.org/officeDocument/2006/relationships/image" Target="../media/image188.png"/><Relationship Id="rId2" Type="http://schemas.openxmlformats.org/officeDocument/2006/relationships/tags" Target="../tags/tag248.xml"/><Relationship Id="rId16" Type="http://schemas.openxmlformats.org/officeDocument/2006/relationships/tags" Target="../tags/tag262.xml"/><Relationship Id="rId20" Type="http://schemas.openxmlformats.org/officeDocument/2006/relationships/image" Target="../media/image117.png"/><Relationship Id="rId29" Type="http://schemas.openxmlformats.org/officeDocument/2006/relationships/image" Target="../media/image94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24" Type="http://schemas.openxmlformats.org/officeDocument/2006/relationships/image" Target="../media/image182.png"/><Relationship Id="rId32" Type="http://schemas.openxmlformats.org/officeDocument/2006/relationships/image" Target="../media/image187.png"/><Relationship Id="rId5" Type="http://schemas.openxmlformats.org/officeDocument/2006/relationships/tags" Target="../tags/tag251.xml"/><Relationship Id="rId15" Type="http://schemas.openxmlformats.org/officeDocument/2006/relationships/tags" Target="../tags/tag261.xml"/><Relationship Id="rId23" Type="http://schemas.openxmlformats.org/officeDocument/2006/relationships/image" Target="../media/image138.png"/><Relationship Id="rId28" Type="http://schemas.openxmlformats.org/officeDocument/2006/relationships/image" Target="../media/image186.png"/><Relationship Id="rId10" Type="http://schemas.openxmlformats.org/officeDocument/2006/relationships/tags" Target="../tags/tag256.xml"/><Relationship Id="rId19" Type="http://schemas.openxmlformats.org/officeDocument/2006/relationships/image" Target="../media/image116.png"/><Relationship Id="rId31" Type="http://schemas.openxmlformats.org/officeDocument/2006/relationships/image" Target="../media/image7.png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image" Target="../media/image127.png"/><Relationship Id="rId27" Type="http://schemas.openxmlformats.org/officeDocument/2006/relationships/image" Target="../media/image185.png"/><Relationship Id="rId30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8.png"/><Relationship Id="rId2" Type="http://schemas.openxmlformats.org/officeDocument/2006/relationships/tags" Target="../tags/tag7.xml"/><Relationship Id="rId16" Type="http://schemas.openxmlformats.org/officeDocument/2006/relationships/image" Target="../media/image7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6.png"/><Relationship Id="rId10" Type="http://schemas.openxmlformats.org/officeDocument/2006/relationships/tags" Target="../tags/tag15.xml"/><Relationship Id="rId19" Type="http://schemas.openxmlformats.org/officeDocument/2006/relationships/image" Target="../media/image10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0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5.emf"/><Relationship Id="rId5" Type="http://schemas.openxmlformats.org/officeDocument/2006/relationships/tags" Target="../tags/tag22.xml"/><Relationship Id="rId10" Type="http://schemas.openxmlformats.org/officeDocument/2006/relationships/image" Target="../media/image14.png"/><Relationship Id="rId4" Type="http://schemas.openxmlformats.org/officeDocument/2006/relationships/tags" Target="../tags/tag21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tags" Target="../tags/tag25.xml"/><Relationship Id="rId7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8.xml"/><Relationship Id="rId7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5.png"/><Relationship Id="rId5" Type="http://schemas.openxmlformats.org/officeDocument/2006/relationships/tags" Target="../tags/tag30.xml"/><Relationship Id="rId10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33.xml"/><Relationship Id="rId21" Type="http://schemas.openxmlformats.org/officeDocument/2006/relationships/image" Target="../media/image35.png"/><Relationship Id="rId7" Type="http://schemas.openxmlformats.org/officeDocument/2006/relationships/tags" Target="../tags/tag37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3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35.xml"/><Relationship Id="rId15" Type="http://schemas.openxmlformats.org/officeDocument/2006/relationships/image" Target="../media/image29.png"/><Relationship Id="rId10" Type="http://schemas.openxmlformats.org/officeDocument/2006/relationships/tags" Target="../tags/tag40.xml"/><Relationship Id="rId19" Type="http://schemas.openxmlformats.org/officeDocument/2006/relationships/image" Target="../media/image33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400" b="0" dirty="0"/>
              <a:t>Course 34366 Intelligent Systems</a:t>
            </a:r>
            <a:br>
              <a:rPr lang="en-GB" sz="2400" b="0" dirty="0"/>
            </a:br>
            <a:r>
              <a:rPr lang="en-US" sz="2400" b="0" dirty="0"/>
              <a:t>Linear and nonlinear models for classification </a:t>
            </a:r>
            <a:r>
              <a:rPr lang="en-GB" sz="2400" b="0" dirty="0"/>
              <a:t>– September 13, 2022</a:t>
            </a:r>
            <a:br>
              <a:rPr lang="en-GB" sz="2400" b="0" dirty="0"/>
            </a:br>
            <a:br>
              <a:rPr lang="en-GB" sz="2400" b="0" dirty="0"/>
            </a:br>
            <a:r>
              <a:rPr lang="en-GB" sz="2400" b="0" dirty="0"/>
              <a:t>Darko Zibar</a:t>
            </a:r>
            <a:br>
              <a:rPr lang="en-GB" sz="2400" b="0" dirty="0"/>
            </a:br>
            <a:r>
              <a:rPr lang="en-GB" sz="2400" b="0" dirty="0"/>
              <a:t>dazi@dtu.dk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800" b="1" dirty="0"/>
              <a:t>Introduction to Machine learning</a:t>
            </a:r>
          </a:p>
        </p:txBody>
      </p:sp>
      <p:pic>
        <p:nvPicPr>
          <p:cNvPr id="1025" name="Picture 1" descr="rId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10" y="188640"/>
            <a:ext cx="4392488" cy="490123"/>
          </a:xfrm>
        </p:spPr>
        <p:txBody>
          <a:bodyPr>
            <a:normAutofit/>
          </a:bodyPr>
          <a:lstStyle/>
          <a:p>
            <a:r>
              <a:rPr lang="en-US" sz="2500" dirty="0"/>
              <a:t>Determining the weights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7" y="1833173"/>
            <a:ext cx="6331102" cy="1453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3429000"/>
            <a:ext cx="2685353" cy="37084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9192" y="1484784"/>
            <a:ext cx="4075514" cy="4585089"/>
            <a:chOff x="2422798" y="1326835"/>
            <a:chExt cx="4075514" cy="4585089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422798" y="2852936"/>
              <a:ext cx="288032" cy="288032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50990" y="1326835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24" name="Straight Connector 23"/>
            <p:cNvCxnSpPr>
              <a:stCxn id="22" idx="3"/>
              <a:endCxn id="23" idx="2"/>
            </p:cNvCxnSpPr>
            <p:nvPr/>
          </p:nvCxnSpPr>
          <p:spPr bwMode="auto">
            <a:xfrm flipV="1">
              <a:off x="2710830" y="1765850"/>
              <a:ext cx="1440160" cy="12311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>
              <a:stCxn id="22" idx="3"/>
            </p:cNvCxnSpPr>
            <p:nvPr/>
          </p:nvCxnSpPr>
          <p:spPr bwMode="auto">
            <a:xfrm>
              <a:off x="2710830" y="2996952"/>
              <a:ext cx="144016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>
              <a:stCxn id="22" idx="3"/>
              <a:endCxn id="35" idx="2"/>
            </p:cNvCxnSpPr>
            <p:nvPr/>
          </p:nvCxnSpPr>
          <p:spPr bwMode="auto">
            <a:xfrm>
              <a:off x="2710830" y="2996952"/>
              <a:ext cx="1376963" cy="121717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ectangle 26"/>
            <p:cNvSpPr/>
            <p:nvPr/>
          </p:nvSpPr>
          <p:spPr bwMode="auto">
            <a:xfrm>
              <a:off x="6210280" y="2852936"/>
              <a:ext cx="288032" cy="288032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28" name="Straight Connector 27"/>
            <p:cNvCxnSpPr>
              <a:stCxn id="23" idx="6"/>
              <a:endCxn id="27" idx="1"/>
            </p:cNvCxnSpPr>
            <p:nvPr/>
          </p:nvCxnSpPr>
          <p:spPr bwMode="auto">
            <a:xfrm>
              <a:off x="5015086" y="1765850"/>
              <a:ext cx="1195194" cy="12311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>
              <a:stCxn id="35" idx="6"/>
              <a:endCxn id="27" idx="1"/>
            </p:cNvCxnSpPr>
            <p:nvPr/>
          </p:nvCxnSpPr>
          <p:spPr bwMode="auto">
            <a:xfrm flipV="1">
              <a:off x="4951889" y="2996952"/>
              <a:ext cx="1258391" cy="121717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>
              <a:stCxn id="34" idx="6"/>
              <a:endCxn id="27" idx="1"/>
            </p:cNvCxnSpPr>
            <p:nvPr/>
          </p:nvCxnSpPr>
          <p:spPr bwMode="auto">
            <a:xfrm>
              <a:off x="5015086" y="2989986"/>
              <a:ext cx="1195194" cy="69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592" y="2622979"/>
              <a:ext cx="239238" cy="15085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818" y="2550971"/>
              <a:ext cx="219759" cy="22847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371" y="1628800"/>
              <a:ext cx="693333" cy="251429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 bwMode="auto">
            <a:xfrm>
              <a:off x="4150990" y="2550971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087793" y="3775107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745" y="2852936"/>
              <a:ext cx="693755" cy="2529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315" y="4110662"/>
              <a:ext cx="694177" cy="254442"/>
            </a:xfrm>
            <a:prstGeom prst="rect">
              <a:avLst/>
            </a:prstGeom>
          </p:spPr>
        </p:pic>
        <p:cxnSp>
          <p:nvCxnSpPr>
            <p:cNvPr id="38" name="Straight Connector 37"/>
            <p:cNvCxnSpPr>
              <a:stCxn id="27" idx="1"/>
              <a:endCxn id="39" idx="6"/>
            </p:cNvCxnSpPr>
            <p:nvPr/>
          </p:nvCxnSpPr>
          <p:spPr bwMode="auto">
            <a:xfrm flipH="1">
              <a:off x="4943078" y="2996952"/>
              <a:ext cx="1267202" cy="247595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4078982" y="5033895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06234" y="5280548"/>
              <a:ext cx="177934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2500" dirty="0">
                  <a:latin typeface="+mn-lt"/>
                </a:rPr>
                <a:t>1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448" y="4767325"/>
              <a:ext cx="266667" cy="15238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624" y="1772816"/>
              <a:ext cx="259510" cy="1513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616" y="2708920"/>
              <a:ext cx="266629" cy="15234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608" y="3645024"/>
              <a:ext cx="268161" cy="15545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583038" y="908720"/>
            <a:ext cx="6768752" cy="505182"/>
            <a:chOff x="4583038" y="908720"/>
            <a:chExt cx="6768752" cy="505182"/>
          </a:xfrm>
        </p:grpSpPr>
        <p:sp>
          <p:nvSpPr>
            <p:cNvPr id="5" name="TextBox 4"/>
            <p:cNvSpPr txBox="1"/>
            <p:nvPr/>
          </p:nvSpPr>
          <p:spPr>
            <a:xfrm>
              <a:off x="4744199" y="1023665"/>
              <a:ext cx="375450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Gradient descent for weights update: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59" y="988626"/>
              <a:ext cx="2794193" cy="357347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 bwMode="auto">
            <a:xfrm>
              <a:off x="4583038" y="908720"/>
              <a:ext cx="6768752" cy="505182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610740" y="1628800"/>
            <a:ext cx="28982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Defining the mean square error: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32303" y="3470811"/>
            <a:ext cx="21897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Computing the gradient: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835029" y="4072423"/>
            <a:ext cx="6092825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i = 1 :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L_iter</a:t>
            </a:r>
            <a:endParaRPr lang="en-U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j = 1 :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L_train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    grad = de(j)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    w = w + eta*grad;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e(i) = mean(e.^2);</a:t>
            </a:r>
          </a:p>
          <a:p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58" y="6178945"/>
            <a:ext cx="2371523" cy="274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47" y="6176549"/>
            <a:ext cx="3191243" cy="2772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0011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784" y="260648"/>
            <a:ext cx="6840760" cy="562131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evaluation on training data-set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46" y="1052736"/>
            <a:ext cx="6168685" cy="4626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96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934" y="188640"/>
            <a:ext cx="5544616" cy="410585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Determining the weights in one 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50" y="1196752"/>
            <a:ext cx="4109060" cy="4615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90" y="1320068"/>
            <a:ext cx="5136791" cy="13743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679382" y="3068960"/>
            <a:ext cx="1368152" cy="432048"/>
            <a:chOff x="7679382" y="3068960"/>
            <a:chExt cx="1368152" cy="432048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499" y="3212977"/>
              <a:ext cx="979133" cy="178807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 bwMode="auto">
            <a:xfrm>
              <a:off x="7679382" y="3068960"/>
              <a:ext cx="1368152" cy="43204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924787" y="3758843"/>
            <a:ext cx="5725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 weights are computed as Moore-Penrose pseudo inverse: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1924" y="859255"/>
            <a:ext cx="25755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The output is expressed as: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43078" y="4910971"/>
            <a:ext cx="26273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If     is square and invertible: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80" y="5229200"/>
            <a:ext cx="2207950" cy="3590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08" y="4941168"/>
            <a:ext cx="179810" cy="17371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103318" y="4201185"/>
            <a:ext cx="2618209" cy="451951"/>
            <a:chOff x="7103318" y="4201185"/>
            <a:chExt cx="2618209" cy="451951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34" y="4253290"/>
              <a:ext cx="2215580" cy="359023"/>
            </a:xfrm>
            <a:prstGeom prst="rect">
              <a:avLst/>
            </a:prstGeom>
          </p:spPr>
        </p:pic>
        <p:sp>
          <p:nvSpPr>
            <p:cNvPr id="28" name="Rounded Rectangle 27"/>
            <p:cNvSpPr/>
            <p:nvPr/>
          </p:nvSpPr>
          <p:spPr bwMode="auto">
            <a:xfrm>
              <a:off x="7103318" y="4201185"/>
              <a:ext cx="2618209" cy="451951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65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851" y="188640"/>
            <a:ext cx="5940659" cy="490123"/>
          </a:xfrm>
        </p:spPr>
        <p:txBody>
          <a:bodyPr>
            <a:normAutofit/>
          </a:bodyPr>
          <a:lstStyle/>
          <a:p>
            <a:r>
              <a:rPr lang="en-US" sz="2500" dirty="0"/>
              <a:t>Evaluating the learned the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231" y="4509119"/>
            <a:ext cx="3505768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Assumed polynomial model order M=2</a:t>
            </a:r>
          </a:p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      (too simple model: </a:t>
            </a:r>
            <a:r>
              <a:rPr lang="en-US" i="1" dirty="0" err="1">
                <a:latin typeface="+mn-lt"/>
              </a:rPr>
              <a:t>underfitting</a:t>
            </a:r>
            <a:r>
              <a:rPr lang="en-US" i="1" dirty="0">
                <a:latin typeface="+mn-lt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1" y="1052736"/>
            <a:ext cx="4608512" cy="345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650" y="1093424"/>
            <a:ext cx="4554260" cy="3415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498" y="1061098"/>
            <a:ext cx="4636371" cy="34772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67014" y="4509119"/>
            <a:ext cx="3621184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Assumed polynomial model order M=3</a:t>
            </a:r>
          </a:p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                   (the right model)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9463" y="4549807"/>
            <a:ext cx="3505768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Assumed polynomial model order M=9</a:t>
            </a:r>
          </a:p>
          <a:p>
            <a:pPr algn="l">
              <a:spcBef>
                <a:spcPts val="432"/>
              </a:spcBef>
            </a:pPr>
            <a:r>
              <a:rPr lang="en-US" i="1" dirty="0">
                <a:latin typeface="+mn-lt"/>
              </a:rPr>
              <a:t>      (too complex model: overfitting)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79182" y="5733256"/>
            <a:ext cx="1368152" cy="432048"/>
            <a:chOff x="5879182" y="5733256"/>
            <a:chExt cx="1368152" cy="432048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299" y="5877273"/>
              <a:ext cx="979133" cy="178807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 bwMode="auto">
            <a:xfrm>
              <a:off x="5879182" y="5733256"/>
              <a:ext cx="1368152" cy="43204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0830" y="5847075"/>
            <a:ext cx="29879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Use learned weights to compute: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12" y="5838270"/>
            <a:ext cx="1149871" cy="2560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91350" y="5847075"/>
            <a:ext cx="557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303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7595527" y="1844824"/>
            <a:ext cx="2316103" cy="915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0761" y="1979549"/>
            <a:ext cx="8909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Test data: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82638" y="5157192"/>
            <a:ext cx="2880320" cy="864096"/>
            <a:chOff x="982638" y="5157192"/>
            <a:chExt cx="2880320" cy="864096"/>
          </a:xfrm>
        </p:grpSpPr>
        <p:sp>
          <p:nvSpPr>
            <p:cNvPr id="9" name="TextBox 8"/>
            <p:cNvSpPr txBox="1"/>
            <p:nvPr/>
          </p:nvSpPr>
          <p:spPr>
            <a:xfrm>
              <a:off x="1128920" y="5285713"/>
              <a:ext cx="26369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Learn the model parameters: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982638" y="5157192"/>
              <a:ext cx="2880320" cy="864096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901" y="5595891"/>
              <a:ext cx="2202058" cy="25293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073007" y="5234318"/>
            <a:ext cx="16895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Evaluate the error: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8327454" y="5157192"/>
            <a:ext cx="2952328" cy="86409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31" y="5569262"/>
            <a:ext cx="2554894" cy="28882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 bwMode="auto">
          <a:xfrm>
            <a:off x="4871070" y="1844824"/>
            <a:ext cx="1656184" cy="86409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4114" y="2174667"/>
            <a:ext cx="14131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Split the data</a:t>
            </a:r>
          </a:p>
        </p:txBody>
      </p:sp>
      <p:sp>
        <p:nvSpPr>
          <p:cNvPr id="31" name="Down Arrow 30"/>
          <p:cNvSpPr/>
          <p:nvPr/>
        </p:nvSpPr>
        <p:spPr bwMode="auto">
          <a:xfrm>
            <a:off x="5620477" y="1340768"/>
            <a:ext cx="258705" cy="478401"/>
          </a:xfrm>
          <a:prstGeom prst="downArrow">
            <a:avLst>
              <a:gd name="adj1" fmla="val 44724"/>
              <a:gd name="adj2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3934966" y="5517232"/>
            <a:ext cx="648072" cy="201322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16302" y="3501008"/>
            <a:ext cx="2918664" cy="864096"/>
            <a:chOff x="4655046" y="5328932"/>
            <a:chExt cx="2918664" cy="864096"/>
          </a:xfrm>
        </p:grpSpPr>
        <p:grpSp>
          <p:nvGrpSpPr>
            <p:cNvPr id="39" name="Group 38"/>
            <p:cNvGrpSpPr/>
            <p:nvPr/>
          </p:nvGrpSpPr>
          <p:grpSpPr>
            <a:xfrm>
              <a:off x="4655046" y="5328932"/>
              <a:ext cx="2880320" cy="864096"/>
              <a:chOff x="478582" y="3429000"/>
              <a:chExt cx="2880320" cy="86409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067751" y="3587103"/>
                <a:ext cx="16430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Select the model: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478582" y="3429000"/>
                <a:ext cx="2880320" cy="86409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688305" y="5775067"/>
              <a:ext cx="28854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neural network, polynomial, </a:t>
              </a:r>
              <a:r>
                <a:rPr lang="en-US" dirty="0" err="1">
                  <a:latin typeface="+mn-lt"/>
                </a:rPr>
                <a:t>etc</a:t>
              </a:r>
              <a:r>
                <a:rPr lang="en-US" dirty="0">
                  <a:latin typeface="+mn-lt"/>
                </a:rPr>
                <a:t> </a:t>
              </a:r>
            </a:p>
          </p:txBody>
        </p:sp>
      </p:grpSp>
      <p:sp>
        <p:nvSpPr>
          <p:cNvPr id="45" name="Down Arrow 44"/>
          <p:cNvSpPr/>
          <p:nvPr/>
        </p:nvSpPr>
        <p:spPr bwMode="auto">
          <a:xfrm>
            <a:off x="2350790" y="4509120"/>
            <a:ext cx="216024" cy="428267"/>
          </a:xfrm>
          <a:prstGeom prst="down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4367014" y="188640"/>
            <a:ext cx="2592288" cy="1025725"/>
            <a:chOff x="4367014" y="603075"/>
            <a:chExt cx="2592288" cy="1025725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367014" y="603075"/>
              <a:ext cx="2592288" cy="102572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14236" y="662499"/>
              <a:ext cx="227305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Gather input/output data: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087" y="981371"/>
              <a:ext cx="2204199" cy="28738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742" y="1268760"/>
              <a:ext cx="1364831" cy="309906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992255" y="1844824"/>
            <a:ext cx="2904367" cy="864096"/>
            <a:chOff x="992255" y="2636912"/>
            <a:chExt cx="2904367" cy="864096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92255" y="2636912"/>
              <a:ext cx="2904367" cy="864096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4951" y="2759025"/>
              <a:ext cx="124591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Training data: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154" y="3071759"/>
              <a:ext cx="2361780" cy="314001"/>
            </a:xfrm>
            <a:prstGeom prst="rect">
              <a:avLst/>
            </a:prstGeom>
          </p:spPr>
        </p:pic>
      </p:grpSp>
      <p:pic>
        <p:nvPicPr>
          <p:cNvPr id="57" name="Picture 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43" y="2312367"/>
            <a:ext cx="2084734" cy="31400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655046" y="5157192"/>
            <a:ext cx="2880320" cy="864096"/>
            <a:chOff x="4655046" y="5157192"/>
            <a:chExt cx="2880320" cy="864096"/>
          </a:xfrm>
        </p:grpSpPr>
        <p:sp>
          <p:nvSpPr>
            <p:cNvPr id="63" name="TextBox 62"/>
            <p:cNvSpPr txBox="1"/>
            <p:nvPr/>
          </p:nvSpPr>
          <p:spPr>
            <a:xfrm>
              <a:off x="5074297" y="5301208"/>
              <a:ext cx="181299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Evaluate the model:</a:t>
              </a: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4655046" y="5157192"/>
              <a:ext cx="2880320" cy="864096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021" y="5651470"/>
              <a:ext cx="2267972" cy="284644"/>
            </a:xfrm>
            <a:prstGeom prst="rect">
              <a:avLst/>
            </a:prstGeom>
          </p:spPr>
        </p:pic>
      </p:grpSp>
      <p:sp>
        <p:nvSpPr>
          <p:cNvPr id="80" name="Right Arrow 79"/>
          <p:cNvSpPr/>
          <p:nvPr/>
        </p:nvSpPr>
        <p:spPr bwMode="auto">
          <a:xfrm>
            <a:off x="7607374" y="5517232"/>
            <a:ext cx="648072" cy="201322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2" name="Down Arrow 81"/>
          <p:cNvSpPr/>
          <p:nvPr/>
        </p:nvSpPr>
        <p:spPr bwMode="auto">
          <a:xfrm>
            <a:off x="2350790" y="2924944"/>
            <a:ext cx="216024" cy="428267"/>
          </a:xfrm>
          <a:prstGeom prst="down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6" name="Right Arrow 85"/>
          <p:cNvSpPr/>
          <p:nvPr/>
        </p:nvSpPr>
        <p:spPr bwMode="auto">
          <a:xfrm>
            <a:off x="6743278" y="2213158"/>
            <a:ext cx="648072" cy="207730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7" name="Right Arrow 86"/>
          <p:cNvSpPr/>
          <p:nvPr/>
        </p:nvSpPr>
        <p:spPr bwMode="auto">
          <a:xfrm rot="10800000">
            <a:off x="4078982" y="2204864"/>
            <a:ext cx="648072" cy="207730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9" name="Down Arrow 88"/>
          <p:cNvSpPr/>
          <p:nvPr/>
        </p:nvSpPr>
        <p:spPr bwMode="auto">
          <a:xfrm>
            <a:off x="8831509" y="2939096"/>
            <a:ext cx="241497" cy="1858056"/>
          </a:xfrm>
          <a:prstGeom prst="down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0" name="Bent-Up Arrow 89"/>
          <p:cNvSpPr/>
          <p:nvPr/>
        </p:nvSpPr>
        <p:spPr bwMode="auto">
          <a:xfrm flipH="1" flipV="1">
            <a:off x="6095206" y="3789040"/>
            <a:ext cx="2808312" cy="437547"/>
          </a:xfrm>
          <a:prstGeom prst="bentUp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9675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207" y="314909"/>
            <a:ext cx="3240360" cy="462517"/>
          </a:xfrm>
        </p:spPr>
        <p:txBody>
          <a:bodyPr>
            <a:normAutofit/>
          </a:bodyPr>
          <a:lstStyle/>
          <a:p>
            <a:r>
              <a:rPr lang="en-US" sz="2500" dirty="0"/>
              <a:t>General perceptron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55046" y="4869160"/>
            <a:ext cx="3672408" cy="379802"/>
            <a:chOff x="1979712" y="4129319"/>
            <a:chExt cx="3672408" cy="379802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4181567"/>
              <a:ext cx="3493252" cy="32755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 bwMode="auto">
            <a:xfrm>
              <a:off x="1979712" y="4129319"/>
              <a:ext cx="3672408" cy="379802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4726" y="4221088"/>
            <a:ext cx="3752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Expressed in mathematical form: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29" y="5890914"/>
            <a:ext cx="3020013" cy="2753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5" y="6248834"/>
            <a:ext cx="2409183" cy="2765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2719" y="5466710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4727" y="1578278"/>
            <a:ext cx="8616649" cy="2210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186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377" y="260648"/>
            <a:ext cx="7617189" cy="42087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common basis/activation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8703" y="1268760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 function: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08" y="1700809"/>
            <a:ext cx="2257284" cy="609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3" y="2964151"/>
            <a:ext cx="2456118" cy="609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11" y="4375198"/>
            <a:ext cx="1965714" cy="3529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8702" y="2586390"/>
            <a:ext cx="1635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function: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8703" y="3933056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58702" y="5301208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Tangents function: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5" y="5743351"/>
            <a:ext cx="1647064" cy="254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302" y="1052736"/>
            <a:ext cx="3371228" cy="25303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544" y="3573449"/>
            <a:ext cx="3453142" cy="259185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5735166" y="2780928"/>
            <a:ext cx="1278796" cy="17281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5663158" y="4653136"/>
            <a:ext cx="1390388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8799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7293" y="188640"/>
            <a:ext cx="3888431" cy="360040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Function learning using NN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68" y="5091060"/>
            <a:ext cx="2590806" cy="12182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8702" y="4653136"/>
            <a:ext cx="7625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Objective: learn the coefficients </a:t>
            </a:r>
            <a:r>
              <a:rPr lang="en-US" i="1" dirty="0">
                <a:solidFill>
                  <a:srgbClr val="C00000"/>
                </a:solidFill>
              </a:rPr>
              <a:t>(central problem in machine learning):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894" y="1080098"/>
            <a:ext cx="5390438" cy="3489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11C62E-8650-BCDD-F1E3-9D9F0C2DBE9F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4703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712" y="202655"/>
            <a:ext cx="2556424" cy="381525"/>
          </a:xfrm>
        </p:spPr>
        <p:txBody>
          <a:bodyPr>
            <a:normAutofit/>
          </a:bodyPr>
          <a:lstStyle/>
          <a:p>
            <a:r>
              <a:rPr lang="en-US" sz="2500" dirty="0"/>
              <a:t>Error definition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2" y="1556792"/>
            <a:ext cx="2242334" cy="279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1339" y="1052736"/>
            <a:ext cx="4955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Given a data set (input and output values):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23206" y="1988840"/>
            <a:ext cx="6034620" cy="372142"/>
            <a:chOff x="0" y="2243284"/>
            <a:chExt cx="6034620" cy="372142"/>
          </a:xfrm>
        </p:grpSpPr>
        <p:sp>
          <p:nvSpPr>
            <p:cNvPr id="8" name="TextBox 7"/>
            <p:cNvSpPr txBox="1"/>
            <p:nvPr/>
          </p:nvSpPr>
          <p:spPr>
            <a:xfrm>
              <a:off x="0" y="2243284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Propagating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90" y="2313475"/>
              <a:ext cx="463238" cy="251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95736" y="2276872"/>
              <a:ext cx="3431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neural network we get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2313475"/>
              <a:ext cx="454508" cy="25293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550958" y="4725144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error is defined as: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3" y="5085185"/>
            <a:ext cx="2458591" cy="3067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8702" y="5610726"/>
            <a:ext cx="4143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Averaging over the entire data-set: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71" y="5968108"/>
            <a:ext cx="2580283" cy="341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8076" y="2399814"/>
            <a:ext cx="3703331" cy="2397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01882-7E88-C97C-FA93-E6896E762631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941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682" y="172599"/>
            <a:ext cx="3075360" cy="505857"/>
          </a:xfrm>
        </p:spPr>
        <p:txBody>
          <a:bodyPr>
            <a:normAutofit/>
          </a:bodyPr>
          <a:lstStyle/>
          <a:p>
            <a:r>
              <a:rPr lang="en-US" sz="2500" dirty="0"/>
              <a:t>Weight update rule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3" y="3143279"/>
            <a:ext cx="3375583" cy="4395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7" y="3155332"/>
            <a:ext cx="3377131" cy="403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966" y="969782"/>
            <a:ext cx="3865782" cy="250250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 bwMode="auto">
          <a:xfrm rot="2332845">
            <a:off x="4257816" y="2284882"/>
            <a:ext cx="340034" cy="923694"/>
          </a:xfrm>
          <a:prstGeom prst="down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8866328">
            <a:off x="6964273" y="2366434"/>
            <a:ext cx="343436" cy="854316"/>
          </a:xfrm>
          <a:prstGeom prst="down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3263" y="4189991"/>
            <a:ext cx="4572000" cy="23929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k = 1 :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N_epochs</a:t>
            </a:r>
            <a:endParaRPr lang="en-U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228B22"/>
                </a:solidFill>
                <a:latin typeface="Courier New" panose="02070309020205020404" pitchFamily="49" charset="0"/>
              </a:rPr>
              <a:t>%reshuffle data set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n = 1 : N_samples-1</a:t>
            </a:r>
          </a:p>
          <a:p>
            <a:r>
              <a:rPr lang="pt-BR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    w'(n+1) = w'(n) - eta*d_e_dw';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    w(n+1) =  w(n) - eta*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d_e_dw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E_epochs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(k) = [w(N),w'(N)];</a:t>
            </a:r>
          </a:p>
          <a:p>
            <a:r>
              <a:rPr lang="en-US" sz="13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0710" y="3861048"/>
            <a:ext cx="3109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On-line learning framework: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47342-498F-FB0A-09C2-F01746EBEAB7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201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646" y="332656"/>
            <a:ext cx="2520280" cy="410585"/>
          </a:xfrm>
        </p:spPr>
        <p:txBody>
          <a:bodyPr/>
          <a:lstStyle/>
          <a:p>
            <a:r>
              <a:rPr lang="en-GB" sz="2500" b="0" dirty="0"/>
              <a:t>Today’s agenda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8626" y="1196752"/>
            <a:ext cx="10363200" cy="3672408"/>
          </a:xfrm>
          <a:prstGeom prst="rect">
            <a:avLst/>
          </a:prstGeom>
        </p:spPr>
        <p:txBody>
          <a:bodyPr/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600"/>
              </a:spcBef>
            </a:pPr>
            <a:r>
              <a:rPr lang="en-GB" kern="0" dirty="0"/>
              <a:t>Part I – Linear models for classification (~60 min)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Linear and nonlinear regression (repetition)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Multi-layer neural networks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Basic idea behind classification 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Decision boundaries  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Linear discriminant function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Least squares for classification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Perceptron and neural network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Training of neural networks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Logistic regression</a:t>
            </a:r>
          </a:p>
          <a:p>
            <a:pPr lvl="1">
              <a:spcBef>
                <a:spcPts val="600"/>
              </a:spcBef>
            </a:pPr>
            <a:r>
              <a:rPr lang="en-GB" kern="0" dirty="0"/>
              <a:t>Introduction to problem solving session</a:t>
            </a:r>
          </a:p>
          <a:p>
            <a:pPr lvl="1">
              <a:spcBef>
                <a:spcPts val="600"/>
              </a:spcBef>
            </a:pPr>
            <a:r>
              <a:rPr lang="en-GB" kern="0" dirty="0">
                <a:solidFill>
                  <a:srgbClr val="C00000"/>
                </a:solidFill>
              </a:rPr>
              <a:t>Break (~15 min)</a:t>
            </a:r>
          </a:p>
          <a:p>
            <a:pPr>
              <a:spcBef>
                <a:spcPts val="1200"/>
              </a:spcBef>
            </a:pPr>
            <a:r>
              <a:rPr lang="en-GB" kern="0" dirty="0"/>
              <a:t>Part II – Problem solving session 1 (~120 min)</a:t>
            </a:r>
            <a:endParaRPr lang="en-GB" kern="0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en-GB" kern="0" dirty="0"/>
              <a:t>Part III – Solution to exercises (~40 min)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533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839" y="120220"/>
            <a:ext cx="3816424" cy="533657"/>
          </a:xfrm>
        </p:spPr>
        <p:txBody>
          <a:bodyPr/>
          <a:lstStyle/>
          <a:p>
            <a:r>
              <a:rPr lang="en-US" sz="2500" dirty="0"/>
              <a:t>Computing derivatives </a:t>
            </a:r>
            <a:r>
              <a:rPr lang="en-US" dirty="0"/>
              <a:t>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0990" y="969782"/>
            <a:ext cx="3649758" cy="23626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7" y="3281966"/>
            <a:ext cx="3374995" cy="438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86" y="4058336"/>
            <a:ext cx="2458131" cy="306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2" y="4869161"/>
            <a:ext cx="2427428" cy="359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62" y="984599"/>
            <a:ext cx="431495" cy="195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4" y="3183617"/>
            <a:ext cx="433027" cy="196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3" y="1543142"/>
            <a:ext cx="433027" cy="1967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38" y="3159647"/>
            <a:ext cx="433027" cy="1967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7" y="5805264"/>
            <a:ext cx="2713172" cy="436564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 bwMode="auto">
          <a:xfrm rot="18866328">
            <a:off x="7188597" y="2364138"/>
            <a:ext cx="343436" cy="854316"/>
          </a:xfrm>
          <a:prstGeom prst="down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74727" y="3573016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error defined as: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02719" y="4509120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output of the network: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2719" y="5394702"/>
            <a:ext cx="309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gradient then becomes: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8429F-1C0E-D231-5A41-C75B6D297652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0105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950" y="166569"/>
            <a:ext cx="4032448" cy="418115"/>
          </a:xfrm>
        </p:spPr>
        <p:txBody>
          <a:bodyPr>
            <a:normAutofit/>
          </a:bodyPr>
          <a:lstStyle/>
          <a:p>
            <a:r>
              <a:rPr lang="en-US" sz="2500" dirty="0"/>
              <a:t>Computing derivatives II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78" y="3429000"/>
            <a:ext cx="3130832" cy="5384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59" y="5370782"/>
            <a:ext cx="2742009" cy="362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00" y="4221088"/>
            <a:ext cx="2340479" cy="2545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14" y="2924944"/>
            <a:ext cx="2586577" cy="3593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86" y="1628800"/>
            <a:ext cx="2936652" cy="313852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 bwMode="auto">
          <a:xfrm>
            <a:off x="5778710" y="3320988"/>
            <a:ext cx="1512168" cy="648072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8397" y="836712"/>
            <a:ext cx="77031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2C60C-2810-C41A-49D5-E567BDB6C9A3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2464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918" y="209539"/>
            <a:ext cx="4896544" cy="490123"/>
          </a:xfrm>
        </p:spPr>
        <p:txBody>
          <a:bodyPr/>
          <a:lstStyle/>
          <a:p>
            <a:r>
              <a:rPr lang="en-US" dirty="0"/>
              <a:t>Learning parabolic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2" y="1340768"/>
            <a:ext cx="5318107" cy="39916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3238" y="2132857"/>
            <a:ext cx="4283968" cy="27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228B22"/>
                </a:solidFill>
                <a:latin typeface="Courier New" panose="02070309020205020404" pitchFamily="49" charset="0"/>
              </a:rPr>
              <a:t>%generate training data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L_train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500;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-1 + (1+1).*rand(L,1);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x_train.^2;</a:t>
            </a:r>
          </a:p>
          <a:p>
            <a:r>
              <a:rPr lang="en-US" sz="1300" dirty="0">
                <a:solidFill>
                  <a:srgbClr val="228B22"/>
                </a:solidFill>
                <a:latin typeface="Courier New" panose="02070309020205020404" pitchFamily="49" charset="0"/>
              </a:rPr>
              <a:t>%generate test data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L_test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200;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-1 + (1+1).*rand(L_test,1);</a:t>
            </a:r>
          </a:p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x_test.^2;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C59E-530A-FC7C-85CF-710A86EE7B7F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0883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173" y="210528"/>
            <a:ext cx="4032448" cy="490123"/>
          </a:xfrm>
        </p:spPr>
        <p:txBody>
          <a:bodyPr>
            <a:normAutofit/>
          </a:bodyPr>
          <a:lstStyle/>
          <a:p>
            <a:r>
              <a:rPr lang="en-US" sz="2500" dirty="0"/>
              <a:t>Multi-layer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1946" y="1412776"/>
            <a:ext cx="5143966" cy="4020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1473" y="2420888"/>
            <a:ext cx="3853619" cy="14362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-How do we determine weight matrices?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-How do we find number of hidden nodes?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-How do we find number of hidden layers?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-How do we find activations functions?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-How do we find the right topology?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30911" y="5877272"/>
            <a:ext cx="4896544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Making multi-layer networks work is complex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3139033"/>
            <a:ext cx="460190" cy="251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3098596"/>
            <a:ext cx="421449" cy="252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37" y="1415129"/>
            <a:ext cx="539429" cy="2270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25" y="1412776"/>
            <a:ext cx="540379" cy="2285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21" y="1412776"/>
            <a:ext cx="540379" cy="2285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17" y="1412776"/>
            <a:ext cx="541331" cy="2300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46" y="1953435"/>
            <a:ext cx="380952" cy="2514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46" y="2780928"/>
            <a:ext cx="380952" cy="2514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3501008"/>
            <a:ext cx="380952" cy="251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4257691"/>
            <a:ext cx="380952" cy="2514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42" y="1916832"/>
            <a:ext cx="380952" cy="251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2745523"/>
            <a:ext cx="380952" cy="2514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42" y="3501008"/>
            <a:ext cx="380952" cy="2514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4221088"/>
            <a:ext cx="380952" cy="2514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4" y="1953435"/>
            <a:ext cx="380952" cy="2514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4" y="2745523"/>
            <a:ext cx="380952" cy="2514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4" y="3501008"/>
            <a:ext cx="380952" cy="251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30" y="4221088"/>
            <a:ext cx="380952" cy="251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38" y="1916832"/>
            <a:ext cx="380952" cy="2514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38" y="2745523"/>
            <a:ext cx="380952" cy="2514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38" y="3501008"/>
            <a:ext cx="380952" cy="25142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34" y="4221088"/>
            <a:ext cx="380952" cy="25142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8893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38" y="260648"/>
            <a:ext cx="6336704" cy="554601"/>
          </a:xfrm>
        </p:spPr>
        <p:txBody>
          <a:bodyPr/>
          <a:lstStyle/>
          <a:p>
            <a:r>
              <a:rPr lang="en-US" sz="2500" dirty="0"/>
              <a:t>Supervised learning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628800"/>
            <a:ext cx="11395048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38" y="4630611"/>
            <a:ext cx="522922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D24FC-155B-E273-301B-C5E1607AFF6A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891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966" y="187979"/>
            <a:ext cx="3672408" cy="41811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42" y="4991692"/>
            <a:ext cx="2232798" cy="2888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4726" y="4941168"/>
            <a:ext cx="5682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Given a training data-set (input and output class):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74727" y="5373216"/>
            <a:ext cx="6435349" cy="360040"/>
            <a:chOff x="1774727" y="5373216"/>
            <a:chExt cx="6435349" cy="360040"/>
          </a:xfrm>
        </p:grpSpPr>
        <p:sp>
          <p:nvSpPr>
            <p:cNvPr id="24" name="TextBox 23"/>
            <p:cNvSpPr txBox="1"/>
            <p:nvPr/>
          </p:nvSpPr>
          <p:spPr>
            <a:xfrm>
              <a:off x="1774727" y="5394702"/>
              <a:ext cx="187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For new input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936" y="5445224"/>
              <a:ext cx="1107801" cy="25749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729636" y="5373216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predict the corresponding class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74726" y="5826750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Decision boundary must be learned from: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34" y="4547242"/>
            <a:ext cx="239224" cy="178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5" y="5876961"/>
            <a:ext cx="2232798" cy="2888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5742" y="610464"/>
            <a:ext cx="5334000" cy="4000500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 bwMode="auto">
          <a:xfrm>
            <a:off x="8399462" y="3342474"/>
            <a:ext cx="205183" cy="216024"/>
          </a:xfrm>
          <a:prstGeom prst="ellipse">
            <a:avLst/>
          </a:prstGeom>
          <a:solidFill>
            <a:srgbClr val="00B050"/>
          </a:solidFill>
          <a:ln w="28575" cap="flat" cmpd="sng" algn="ctr">
            <a:solidFill>
              <a:srgbClr val="FF009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7607374" y="3558498"/>
            <a:ext cx="792088" cy="9361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ounded Rectangle 56"/>
          <p:cNvSpPr/>
          <p:nvPr/>
        </p:nvSpPr>
        <p:spPr bwMode="auto">
          <a:xfrm>
            <a:off x="1748309" y="2413665"/>
            <a:ext cx="1439972" cy="57598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1028323" y="2629661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ight Arrow 58"/>
          <p:cNvSpPr/>
          <p:nvPr/>
        </p:nvSpPr>
        <p:spPr bwMode="auto">
          <a:xfrm>
            <a:off x="3188282" y="2593662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945448"/>
            <a:ext cx="961675" cy="61989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47" y="2557662"/>
            <a:ext cx="382718" cy="2538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22" y="1916832"/>
            <a:ext cx="825618" cy="61989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 bwMode="auto">
          <a:xfrm flipV="1">
            <a:off x="8604645" y="3068960"/>
            <a:ext cx="370881" cy="273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/>
          <p:nvPr/>
        </p:nvCxnSpPr>
        <p:spPr bwMode="auto">
          <a:xfrm flipV="1">
            <a:off x="8543478" y="2845657"/>
            <a:ext cx="61167" cy="43932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/>
          <p:cNvSpPr txBox="1"/>
          <p:nvPr/>
        </p:nvSpPr>
        <p:spPr>
          <a:xfrm>
            <a:off x="8699902" y="3000531"/>
            <a:ext cx="360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399461" y="2996952"/>
            <a:ext cx="360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73953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330" y="213963"/>
            <a:ext cx="5400600" cy="490123"/>
          </a:xfrm>
        </p:spPr>
        <p:txBody>
          <a:bodyPr>
            <a:normAutofit fontScale="90000"/>
          </a:bodyPr>
          <a:lstStyle/>
          <a:p>
            <a:r>
              <a:rPr lang="en-US" dirty="0"/>
              <a:t>The</a:t>
            </a:r>
            <a:r>
              <a:rPr lang="en-US" sz="2500" dirty="0"/>
              <a:t> importance of decision boundary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574926" y="5805264"/>
            <a:ext cx="4104456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Decision boundary separates classes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" y="908679"/>
            <a:ext cx="5664684" cy="42485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2638822" y="1700808"/>
            <a:ext cx="1872208" cy="28083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15"/>
          <p:cNvSpPr/>
          <p:nvPr/>
        </p:nvSpPr>
        <p:spPr bwMode="auto">
          <a:xfrm>
            <a:off x="3153719" y="3861048"/>
            <a:ext cx="205183" cy="216024"/>
          </a:xfrm>
          <a:prstGeom prst="ellipse">
            <a:avLst/>
          </a:prstGeom>
          <a:solidFill>
            <a:srgbClr val="00B050"/>
          </a:solidFill>
          <a:ln w="28575" cap="flat" cmpd="sng" algn="ctr">
            <a:solidFill>
              <a:srgbClr val="FF009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71" y="4902654"/>
            <a:ext cx="239224" cy="17892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 bwMode="auto">
          <a:xfrm flipH="1" flipV="1">
            <a:off x="3358902" y="4149080"/>
            <a:ext cx="209739" cy="6829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214" y="868400"/>
            <a:ext cx="5718388" cy="42887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 flipV="1">
            <a:off x="7535366" y="2588602"/>
            <a:ext cx="2016224" cy="13084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9551591" y="2588602"/>
            <a:ext cx="1368151" cy="14884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9551590" y="1340768"/>
            <a:ext cx="576064" cy="124783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 bwMode="auto">
          <a:xfrm>
            <a:off x="10237081" y="3861048"/>
            <a:ext cx="205183" cy="216024"/>
          </a:xfrm>
          <a:prstGeom prst="ellipse">
            <a:avLst/>
          </a:prstGeom>
          <a:solidFill>
            <a:srgbClr val="00B050"/>
          </a:solidFill>
          <a:ln w="28575" cap="flat" cmpd="sng" algn="ctr">
            <a:solidFill>
              <a:srgbClr val="FF009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33" y="4902654"/>
            <a:ext cx="239224" cy="17892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 bwMode="auto">
          <a:xfrm flipH="1" flipV="1">
            <a:off x="10442264" y="4149080"/>
            <a:ext cx="209739" cy="6829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36071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814" y="321670"/>
            <a:ext cx="6408712" cy="432172"/>
          </a:xfrm>
        </p:spPr>
        <p:txBody>
          <a:bodyPr>
            <a:normAutofit/>
          </a:bodyPr>
          <a:lstStyle/>
          <a:p>
            <a:r>
              <a:rPr lang="en-US" sz="2500" dirty="0"/>
              <a:t>Example of nonlinear decision boundaries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4" y="980727"/>
            <a:ext cx="5760640" cy="432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430910" y="5805264"/>
            <a:ext cx="5472608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Nonlinear decision boundaries separates classes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81339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998" y="332656"/>
            <a:ext cx="3312368" cy="346107"/>
          </a:xfrm>
        </p:spPr>
        <p:txBody>
          <a:bodyPr>
            <a:noAutofit/>
          </a:bodyPr>
          <a:lstStyle/>
          <a:p>
            <a:r>
              <a:rPr lang="en-US" sz="2500" dirty="0"/>
              <a:t>Discriminant function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34" y="4835274"/>
            <a:ext cx="239224" cy="178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542" y="898496"/>
            <a:ext cx="5334000" cy="4000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932262" y="3630506"/>
            <a:ext cx="205183" cy="216024"/>
          </a:xfrm>
          <a:prstGeom prst="ellipse">
            <a:avLst/>
          </a:prstGeom>
          <a:solidFill>
            <a:srgbClr val="00B050"/>
          </a:solidFill>
          <a:ln w="28575" cap="flat" cmpd="sng" algn="ctr">
            <a:solidFill>
              <a:srgbClr val="FF009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2140174" y="3846530"/>
            <a:ext cx="792088" cy="9361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137445" y="3356992"/>
            <a:ext cx="370881" cy="273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076278" y="3133689"/>
            <a:ext cx="61167" cy="43932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3232702" y="3288563"/>
            <a:ext cx="360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2261" y="3284984"/>
            <a:ext cx="360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782838" y="5867011"/>
            <a:ext cx="7200800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The objective is to determine the weights and bias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1190" y="1124744"/>
            <a:ext cx="25535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Linear discriminant function: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828" y="1556791"/>
            <a:ext cx="4286819" cy="275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2420889"/>
            <a:ext cx="1530622" cy="274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62" y="1988840"/>
            <a:ext cx="1399808" cy="276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07836" y="2014472"/>
            <a:ext cx="617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Inputs: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23198" y="2417106"/>
            <a:ext cx="13091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Weight vector: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51165" y="4005064"/>
            <a:ext cx="12407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Decision rule:</a:t>
            </a: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5949280"/>
            <a:ext cx="1766358" cy="2529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23198" y="2822739"/>
            <a:ext cx="4552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Bias: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19" y="2916579"/>
            <a:ext cx="266667" cy="15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45" y="4385005"/>
            <a:ext cx="933287" cy="2544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3" y="4757282"/>
            <a:ext cx="145467" cy="11187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513536" y="4413769"/>
            <a:ext cx="3098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if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78184" y="4653136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35366" y="4958495"/>
            <a:ext cx="4166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else</a:t>
            </a: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14" y="5261338"/>
            <a:ext cx="145467" cy="11187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78184" y="5174519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60441" y="3429000"/>
            <a:ext cx="1753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Decision boundary: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41" y="3446972"/>
            <a:ext cx="933645" cy="25596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35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304" y="332656"/>
            <a:ext cx="5625261" cy="418115"/>
          </a:xfrm>
        </p:spPr>
        <p:txBody>
          <a:bodyPr>
            <a:noAutofit/>
          </a:bodyPr>
          <a:lstStyle/>
          <a:p>
            <a:r>
              <a:rPr lang="en-US" sz="2500" dirty="0"/>
              <a:t>Building the data-set for two classes 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718942" y="1556792"/>
            <a:ext cx="0" cy="37444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2494806" y="191683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3070870" y="1556792"/>
            <a:ext cx="0" cy="3744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2494806" y="198884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8" y="1700808"/>
            <a:ext cx="222476" cy="149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4" y="1700808"/>
            <a:ext cx="229591" cy="150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59" y="1700808"/>
            <a:ext cx="79937" cy="1621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94806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2878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4806" y="2318683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33973" y="231868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94806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33973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82044" y="2079685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0950" y="2318683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0950" y="2564904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13989" y="2318683"/>
            <a:ext cx="891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modify to </a:t>
            </a:r>
          </a:p>
        </p:txBody>
      </p:sp>
      <p:sp>
        <p:nvSpPr>
          <p:cNvPr id="31" name="Right Arrow 30"/>
          <p:cNvSpPr/>
          <p:nvPr/>
        </p:nvSpPr>
        <p:spPr bwMode="auto">
          <a:xfrm>
            <a:off x="5697965" y="2597805"/>
            <a:ext cx="1584176" cy="360040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9335566" y="1556792"/>
            <a:ext cx="0" cy="37444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>
            <a:off x="8111430" y="191683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>
            <a:off x="8687494" y="1556792"/>
            <a:ext cx="0" cy="3744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>
            <a:off x="8111430" y="198884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2" y="1700808"/>
            <a:ext cx="222476" cy="1493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518" y="1700808"/>
            <a:ext cx="229591" cy="15033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83" y="1700808"/>
            <a:ext cx="79937" cy="1621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11430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59502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111430" y="2318683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50597" y="231868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11430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50597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98668" y="2079685"/>
            <a:ext cx="4007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01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551590" y="2318683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586397" y="2564904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76714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014" y="332656"/>
            <a:ext cx="1368152" cy="418115"/>
          </a:xfrm>
        </p:spPr>
        <p:txBody>
          <a:bodyPr>
            <a:normAutofit/>
          </a:bodyPr>
          <a:lstStyle/>
          <a:p>
            <a:r>
              <a:rPr lang="en-US" sz="2500" dirty="0"/>
              <a:t>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758" y="1196752"/>
            <a:ext cx="7772400" cy="45656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Christopher M. Bishop, Pattern Recognition and Machine Learning, Springer 2006</a:t>
            </a:r>
          </a:p>
          <a:p>
            <a:pPr lvl="2"/>
            <a:r>
              <a:rPr lang="en-US" dirty="0"/>
              <a:t>Introduction (pp. 1-12)</a:t>
            </a:r>
          </a:p>
          <a:p>
            <a:pPr lvl="2"/>
            <a:r>
              <a:rPr lang="en-US" dirty="0"/>
              <a:t>Chapter 4 (pp. 179-186, pp. 192-198, pp. 203-206)</a:t>
            </a:r>
          </a:p>
          <a:p>
            <a:pPr lvl="2"/>
            <a:r>
              <a:rPr lang="en-US" dirty="0"/>
              <a:t>Chapter 5</a:t>
            </a:r>
            <a:br>
              <a:rPr lang="en-US" dirty="0"/>
            </a:b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0545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304" y="332656"/>
            <a:ext cx="6057310" cy="418115"/>
          </a:xfrm>
        </p:spPr>
        <p:txBody>
          <a:bodyPr>
            <a:noAutofit/>
          </a:bodyPr>
          <a:lstStyle/>
          <a:p>
            <a:r>
              <a:rPr lang="en-US" sz="2500" dirty="0"/>
              <a:t>Building the data-set for </a:t>
            </a:r>
            <a:r>
              <a:rPr lang="en-US" sz="2500" dirty="0">
                <a:solidFill>
                  <a:schemeClr val="tx2"/>
                </a:solidFill>
              </a:rPr>
              <a:t>three</a:t>
            </a:r>
            <a:r>
              <a:rPr lang="en-US" sz="2500" dirty="0"/>
              <a:t> classes 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718942" y="1556792"/>
            <a:ext cx="0" cy="37444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2494806" y="191683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3070870" y="1556792"/>
            <a:ext cx="0" cy="3744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2494806" y="198884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8" y="1700808"/>
            <a:ext cx="222476" cy="149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4" y="1700808"/>
            <a:ext cx="229591" cy="150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59" y="1700808"/>
            <a:ext cx="79937" cy="1621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94806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2878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4806" y="2318683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33973" y="231868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94806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33973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82044" y="2079685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0950" y="2318683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0950" y="2564904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13989" y="2318683"/>
            <a:ext cx="891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modify to </a:t>
            </a:r>
          </a:p>
        </p:txBody>
      </p:sp>
      <p:sp>
        <p:nvSpPr>
          <p:cNvPr id="31" name="Right Arrow 30"/>
          <p:cNvSpPr/>
          <p:nvPr/>
        </p:nvSpPr>
        <p:spPr bwMode="auto">
          <a:xfrm>
            <a:off x="5697965" y="2597805"/>
            <a:ext cx="1584176" cy="360040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85901" y="2780928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0.811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85901" y="2996952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5.124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85901" y="321297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7.196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3973" y="278092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3973" y="2996952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2.344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42878" y="321297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6.344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90950" y="2780928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0950" y="2996952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90950" y="3212976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3</a:t>
            </a: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9372767" y="1556792"/>
            <a:ext cx="0" cy="37444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8148631" y="191683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8724695" y="1556792"/>
            <a:ext cx="0" cy="3744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48631" y="198884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03" y="1700808"/>
            <a:ext cx="222476" cy="1493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19" y="1700808"/>
            <a:ext cx="229591" cy="15033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84" y="1700808"/>
            <a:ext cx="79937" cy="16215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148631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96703" y="206084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48631" y="2318683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787798" y="231868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48631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787798" y="256490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435869" y="2079685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444775" y="2318683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010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444775" y="2564904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001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39726" y="2780928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0.811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139726" y="2996952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5.124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39726" y="321297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7.196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787798" y="278092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787798" y="2996952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2.344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796703" y="321297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6.344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4775" y="2780928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100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444775" y="2996952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010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444775" y="3212976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38416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886" y="260648"/>
            <a:ext cx="5400600" cy="490123"/>
          </a:xfrm>
        </p:spPr>
        <p:txBody>
          <a:bodyPr>
            <a:normAutofit/>
          </a:bodyPr>
          <a:lstStyle/>
          <a:p>
            <a:r>
              <a:rPr lang="en-US" sz="2500" dirty="0"/>
              <a:t>Least squares for classification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574" y="1196752"/>
            <a:ext cx="4137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Each class described by its own linear model: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44" y="1752574"/>
            <a:ext cx="4789116" cy="273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88" y="2076119"/>
            <a:ext cx="4791948" cy="2737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6" y="3812224"/>
            <a:ext cx="4264765" cy="931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4566" y="2822739"/>
            <a:ext cx="18723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Grouping it together: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70" y="2996952"/>
            <a:ext cx="1456795" cy="3216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4566" y="3902859"/>
            <a:ext cx="11953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Writing it out: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430910" y="5877272"/>
            <a:ext cx="5056853" cy="442309"/>
            <a:chOff x="2782838" y="5867011"/>
            <a:chExt cx="5056853" cy="44230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2782838" y="5867011"/>
              <a:ext cx="5056853" cy="4423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ts val="0"/>
                </a:spcBef>
                <a:defRPr/>
              </a:pPr>
              <a:r>
                <a:rPr lang="en-US" sz="1800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The objective is to determine weights matrix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350" y="5990066"/>
              <a:ext cx="291048" cy="17523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62558" y="5157192"/>
            <a:ext cx="5668218" cy="254889"/>
            <a:chOff x="262558" y="5046319"/>
            <a:chExt cx="5668218" cy="254889"/>
          </a:xfrm>
        </p:grpSpPr>
        <p:sp>
          <p:nvSpPr>
            <p:cNvPr id="26" name="TextBox 25"/>
            <p:cNvSpPr txBox="1"/>
            <p:nvPr/>
          </p:nvSpPr>
          <p:spPr>
            <a:xfrm>
              <a:off x="262558" y="5048213"/>
              <a:ext cx="56682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solidFill>
                    <a:schemeClr val="tx2"/>
                  </a:solidFill>
                  <a:latin typeface="+mn-lt"/>
                </a:rPr>
                <a:t>An input    is assigned for the output for which           is largest: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900" y="5117962"/>
              <a:ext cx="144762" cy="11123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448" y="5046319"/>
              <a:ext cx="481630" cy="25488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394085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622" y="1196752"/>
            <a:ext cx="24654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Given the training data-set: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43" y="1201054"/>
            <a:ext cx="2197648" cy="28882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9551590" y="764704"/>
            <a:ext cx="0" cy="1584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8327454" y="1124744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8903518" y="764704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8327454" y="119675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026" y="908720"/>
            <a:ext cx="222476" cy="149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42" y="908720"/>
            <a:ext cx="229591" cy="1503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98" y="908720"/>
            <a:ext cx="176681" cy="1995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27454" y="1268760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75526" y="1268760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27454" y="1526595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66621" y="1526595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27454" y="177281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66621" y="177281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79582" y="1287597"/>
            <a:ext cx="286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2504" y="1526595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23598" y="1772816"/>
            <a:ext cx="2443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9839622" y="764704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30" y="908721"/>
            <a:ext cx="185173" cy="2016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767614" y="1268760"/>
            <a:ext cx="286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67614" y="1526595"/>
            <a:ext cx="286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67614" y="1772816"/>
            <a:ext cx="286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0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2996952"/>
            <a:ext cx="3325131" cy="14054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3212976"/>
            <a:ext cx="2351947" cy="9389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63" y="2979589"/>
            <a:ext cx="2814219" cy="140927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8622" y="2246675"/>
            <a:ext cx="14827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Define matrices: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2598" y="4941168"/>
            <a:ext cx="54454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 error between the output of the model and true classes: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5445224"/>
            <a:ext cx="1467737" cy="258565"/>
          </a:xfrm>
          <a:prstGeom prst="rect">
            <a:avLst/>
          </a:prstGeom>
        </p:spPr>
      </p:pic>
      <p:sp>
        <p:nvSpPr>
          <p:cNvPr id="52" name="Title 1"/>
          <p:cNvSpPr txBox="1">
            <a:spLocks/>
          </p:cNvSpPr>
          <p:nvPr/>
        </p:nvSpPr>
        <p:spPr bwMode="auto">
          <a:xfrm>
            <a:off x="3214886" y="260648"/>
            <a:ext cx="5400600" cy="49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US" sz="2500" kern="0" dirty="0"/>
              <a:t>Least squares for classification II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07080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3214886" y="260648"/>
            <a:ext cx="5400600" cy="49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US" sz="2500" kern="0" dirty="0"/>
              <a:t>Least squares for classification III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614" y="1268760"/>
            <a:ext cx="31627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 sum-of-squares error function: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14" y="1728754"/>
            <a:ext cx="4093470" cy="6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614" y="2636912"/>
            <a:ext cx="19973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Error is minimized for: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3066372"/>
            <a:ext cx="1200357" cy="5066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6614" y="4149080"/>
            <a:ext cx="31595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 weight matrix is then given by: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67014" y="4725144"/>
            <a:ext cx="2592288" cy="432048"/>
            <a:chOff x="4295006" y="4653136"/>
            <a:chExt cx="2592288" cy="432048"/>
          </a:xfrm>
        </p:grpSpPr>
        <p:pic>
          <p:nvPicPr>
            <p:cNvPr id="18" name="Picture 1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22" y="4725145"/>
              <a:ext cx="2277303" cy="319967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4295006" y="4653136"/>
              <a:ext cx="2592288" cy="43204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68174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846" y="260648"/>
            <a:ext cx="6912768" cy="418115"/>
          </a:xfrm>
        </p:spPr>
        <p:txBody>
          <a:bodyPr>
            <a:normAutofit fontScale="90000"/>
          </a:bodyPr>
          <a:lstStyle/>
          <a:p>
            <a:r>
              <a:rPr lang="en-US" sz="2500" dirty="0" err="1"/>
              <a:t>Rossenblatt</a:t>
            </a:r>
            <a:r>
              <a:rPr lang="en-US" sz="2500" dirty="0"/>
              <a:t> perceptron (simplest neural network)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78" y="4077072"/>
            <a:ext cx="2658148" cy="361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50" y="2271524"/>
            <a:ext cx="222476" cy="149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6326" y="1906136"/>
            <a:ext cx="4069080" cy="202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66" y="2626247"/>
            <a:ext cx="229591" cy="150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10" y="3777371"/>
            <a:ext cx="313598" cy="152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01" y="1883518"/>
            <a:ext cx="86641" cy="171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0" y="1911484"/>
            <a:ext cx="267856" cy="153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51" y="2263191"/>
            <a:ext cx="260667" cy="152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74" y="2551223"/>
            <a:ext cx="266800" cy="1523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50" y="3198239"/>
            <a:ext cx="271400" cy="15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598" y="1124744"/>
            <a:ext cx="38648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An example of a linear discriminant model: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2348881"/>
            <a:ext cx="2598883" cy="273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1" y="2492896"/>
            <a:ext cx="216381" cy="1508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78" y="4620703"/>
            <a:ext cx="3488665" cy="60973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430910" y="5877272"/>
            <a:ext cx="5056853" cy="442309"/>
            <a:chOff x="2782838" y="5867011"/>
            <a:chExt cx="5056853" cy="442309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2782838" y="5867011"/>
              <a:ext cx="5056853" cy="4423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ts val="0"/>
                </a:spcBef>
                <a:defRPr/>
              </a:pPr>
              <a:r>
                <a:rPr lang="en-US" sz="1800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The objective is to determine weights matrix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350" y="5990066"/>
              <a:ext cx="291048" cy="17523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709401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82" y="260648"/>
            <a:ext cx="3456384" cy="418115"/>
          </a:xfrm>
        </p:spPr>
        <p:txBody>
          <a:bodyPr>
            <a:normAutofit/>
          </a:bodyPr>
          <a:lstStyle/>
          <a:p>
            <a:r>
              <a:rPr lang="en-US" sz="2500" dirty="0"/>
              <a:t>Perceptron algorithm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606" y="1238563"/>
            <a:ext cx="5145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Input: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0" y="2966755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632" y="1700808"/>
            <a:ext cx="19652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Output (true classes):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1280016"/>
            <a:ext cx="1982930" cy="204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78" y="1250318"/>
            <a:ext cx="3371689" cy="27794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80" y="2119571"/>
            <a:ext cx="3641051" cy="27961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05" y="1700809"/>
            <a:ext cx="3166003" cy="2820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15086" y="1238563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where:</a:t>
            </a:r>
          </a:p>
        </p:txBody>
      </p:sp>
      <p:pic>
        <p:nvPicPr>
          <p:cNvPr id="73" name="Picture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01" y="1700808"/>
            <a:ext cx="1228213" cy="2097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23198" y="1700808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where: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0631710" y="764704"/>
            <a:ext cx="0" cy="1584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9407574" y="1124744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9983638" y="764704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9407574" y="1196752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908720"/>
            <a:ext cx="222476" cy="1493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62" y="908720"/>
            <a:ext cx="229591" cy="15033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908721"/>
            <a:ext cx="83008" cy="16539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407574" y="1268760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55646" y="1268760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407574" y="1526595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46741" y="1526595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07574" y="177281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046741" y="1772816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59702" y="1287597"/>
            <a:ext cx="2981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-1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12624" y="1526595"/>
            <a:ext cx="1715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03718" y="1772816"/>
            <a:ext cx="2443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3540" y="2102659"/>
            <a:ext cx="7945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Weights: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31110" y="2132856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where:</a:t>
            </a:r>
          </a:p>
        </p:txBody>
      </p:sp>
      <p:pic>
        <p:nvPicPr>
          <p:cNvPr id="52" name="Pictur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2141659"/>
            <a:ext cx="2495346" cy="20722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8" y="4550931"/>
            <a:ext cx="4130679" cy="2621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66" y="3838818"/>
            <a:ext cx="3499576" cy="61103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998862" y="3470811"/>
            <a:ext cx="2981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for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98862" y="4910971"/>
            <a:ext cx="3991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end 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10" y="3512544"/>
            <a:ext cx="1025524" cy="17828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0" y="5913875"/>
            <a:ext cx="1584762" cy="25142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84098" y="5559043"/>
            <a:ext cx="2243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Learning rate coefficient:</a:t>
            </a:r>
          </a:p>
        </p:txBody>
      </p:sp>
      <p:pic>
        <p:nvPicPr>
          <p:cNvPr id="69" name="Picture 6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89" y="5625843"/>
            <a:ext cx="120381" cy="1660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071504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918" y="284010"/>
            <a:ext cx="4968552" cy="418115"/>
          </a:xfrm>
        </p:spPr>
        <p:txBody>
          <a:bodyPr>
            <a:normAutofit/>
          </a:bodyPr>
          <a:lstStyle/>
          <a:p>
            <a:r>
              <a:rPr lang="en-US" sz="2500" dirty="0"/>
              <a:t>Results of perceptron algorithm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1340768"/>
            <a:ext cx="5334000" cy="400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06" y="1356873"/>
            <a:ext cx="5334000" cy="40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634212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274" y="290991"/>
            <a:ext cx="5112568" cy="411040"/>
          </a:xfrm>
        </p:spPr>
        <p:txBody>
          <a:bodyPr/>
          <a:lstStyle/>
          <a:p>
            <a:r>
              <a:rPr lang="en-US" sz="2500" dirty="0"/>
              <a:t>Probabilistic generative models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62558" y="1196752"/>
            <a:ext cx="5334000" cy="4052014"/>
            <a:chOff x="262558" y="1196752"/>
            <a:chExt cx="5334000" cy="4052014"/>
          </a:xfrm>
        </p:grpSpPr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151" y="5133530"/>
              <a:ext cx="146919" cy="115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2558" y="1196752"/>
              <a:ext cx="5334000" cy="400050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 bwMode="auto">
            <a:xfrm>
              <a:off x="3076278" y="3928762"/>
              <a:ext cx="205183" cy="216024"/>
            </a:xfrm>
            <a:prstGeom prst="ellipse">
              <a:avLst/>
            </a:prstGeom>
            <a:solidFill>
              <a:srgbClr val="00B050"/>
            </a:solidFill>
            <a:ln w="28575" cap="flat" cmpd="sng" algn="ctr">
              <a:solidFill>
                <a:srgbClr val="FF0099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2284190" y="4144786"/>
              <a:ext cx="792088" cy="93610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3281461" y="3655248"/>
              <a:ext cx="370881" cy="27351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220294" y="3431945"/>
              <a:ext cx="61167" cy="43932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76718" y="3586819"/>
              <a:ext cx="36004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b="1" dirty="0">
                  <a:latin typeface="+mn-lt"/>
                </a:rPr>
                <a:t>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6277" y="3583240"/>
              <a:ext cx="36004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b="1" dirty="0">
                  <a:latin typeface="+mn-lt"/>
                </a:rPr>
                <a:t>?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6" y="1965866"/>
            <a:ext cx="3575220" cy="390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02" y="2623539"/>
            <a:ext cx="2102833" cy="3504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51" y="3652515"/>
            <a:ext cx="1397333" cy="3885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16530" y="3262010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12474" y="1317794"/>
            <a:ext cx="34448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Probability of    belonging to Class 1,  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10" y="1389802"/>
            <a:ext cx="144762" cy="1112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88" y="1363151"/>
            <a:ext cx="291848" cy="1747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12474" y="4558154"/>
            <a:ext cx="34448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Probability of    belonging to Class 2,  </a:t>
            </a: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10" y="4630162"/>
            <a:ext cx="144762" cy="1112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89" y="4603511"/>
            <a:ext cx="292219" cy="1755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27" y="5264280"/>
            <a:ext cx="2346667" cy="2529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55126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006" y="332656"/>
            <a:ext cx="2664296" cy="418115"/>
          </a:xfrm>
        </p:spPr>
        <p:txBody>
          <a:bodyPr/>
          <a:lstStyle/>
          <a:p>
            <a:r>
              <a:rPr lang="en-US" sz="2500" dirty="0"/>
              <a:t>Logistic sigmoid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66" y="1156692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26" y="2646513"/>
            <a:ext cx="3575220" cy="390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3438601"/>
            <a:ext cx="2102833" cy="35043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062758" y="5733256"/>
            <a:ext cx="7992887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Logistic sigmoid functions maps the whole real axis into a finite interval [0;1]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53910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9022" y="332656"/>
            <a:ext cx="3168352" cy="490123"/>
          </a:xfrm>
        </p:spPr>
        <p:txBody>
          <a:bodyPr/>
          <a:lstStyle/>
          <a:p>
            <a:r>
              <a:rPr lang="en-US" sz="2500" dirty="0"/>
              <a:t>Logistic regression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4799062" y="1844824"/>
            <a:ext cx="864096" cy="86409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311230" y="1844824"/>
            <a:ext cx="864096" cy="86409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35233" y="1988840"/>
            <a:ext cx="840093" cy="630070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4" idx="1"/>
          </p:cNvCxnSpPr>
          <p:nvPr/>
        </p:nvCxnSpPr>
        <p:spPr bwMode="auto">
          <a:xfrm>
            <a:off x="4006974" y="1412776"/>
            <a:ext cx="918632" cy="5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3"/>
          </p:cNvCxnSpPr>
          <p:nvPr/>
        </p:nvCxnSpPr>
        <p:spPr bwMode="auto">
          <a:xfrm flipH="1">
            <a:off x="4006974" y="2582376"/>
            <a:ext cx="918632" cy="432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4" idx="2"/>
          </p:cNvCxnSpPr>
          <p:nvPr/>
        </p:nvCxnSpPr>
        <p:spPr bwMode="auto">
          <a:xfrm flipH="1">
            <a:off x="3790950" y="2276872"/>
            <a:ext cx="10081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stCxn id="4" idx="6"/>
            <a:endCxn id="5" idx="2"/>
          </p:cNvCxnSpPr>
          <p:nvPr/>
        </p:nvCxnSpPr>
        <p:spPr bwMode="auto">
          <a:xfrm>
            <a:off x="5663158" y="2276872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7175326" y="2276872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14" y="1988840"/>
            <a:ext cx="504056" cy="536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26" y="3573016"/>
            <a:ext cx="5097143" cy="272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33" y="1315641"/>
            <a:ext cx="85333" cy="169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69" y="2204864"/>
            <a:ext cx="227873" cy="1497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2991204"/>
            <a:ext cx="234116" cy="1497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1484784"/>
            <a:ext cx="274320" cy="1538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18" y="2060848"/>
            <a:ext cx="266958" cy="1527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2564904"/>
            <a:ext cx="274281" cy="1538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51" y="1988840"/>
            <a:ext cx="516571" cy="2118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9" y="1866653"/>
            <a:ext cx="1993490" cy="2732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07" y="3989794"/>
            <a:ext cx="2346667" cy="2529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20" y="5085184"/>
            <a:ext cx="1917916" cy="2585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38" y="5457460"/>
            <a:ext cx="145467" cy="1118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66611" y="5113947"/>
            <a:ext cx="3098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if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31259" y="5353314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8441" y="5658673"/>
            <a:ext cx="4166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else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89" y="5961516"/>
            <a:ext cx="145467" cy="1118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31259" y="5874697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2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4439022" y="4941168"/>
            <a:ext cx="3168352" cy="129614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1498499" y="1511787"/>
            <a:ext cx="0" cy="1584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274363" y="187182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850427" y="1511787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274363" y="1943835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6" name="Picture 4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5" y="1655803"/>
            <a:ext cx="222476" cy="1493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51" y="1655803"/>
            <a:ext cx="229591" cy="15033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07" y="1655803"/>
            <a:ext cx="176681" cy="1995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74363" y="201584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1.344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2435" y="2015843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0.344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4363" y="2273678"/>
            <a:ext cx="4977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1.112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3530" y="2273678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0.241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4363" y="2519899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2.196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3530" y="2519899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7.100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26491" y="2034680"/>
            <a:ext cx="286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   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79413" y="2273678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70507" y="2519899"/>
            <a:ext cx="2443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90949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927" y="332656"/>
            <a:ext cx="2736304" cy="461614"/>
          </a:xfrm>
        </p:spPr>
        <p:txBody>
          <a:bodyPr/>
          <a:lstStyle/>
          <a:p>
            <a:r>
              <a:rPr lang="en-GB" sz="2500" dirty="0">
                <a:ea typeface="Verdana" panose="020B0604030504040204" pitchFamily="34" charset="0"/>
              </a:rPr>
              <a:t>Machine learning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063552" y="3432753"/>
            <a:ext cx="2560320" cy="914400"/>
          </a:xfrm>
          <a:prstGeom prst="roundRect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GB" sz="1400" b="1" dirty="0">
                <a:solidFill>
                  <a:schemeClr val="bg1"/>
                </a:solidFill>
              </a:rPr>
              <a:t>Unsupervised learning</a:t>
            </a:r>
          </a:p>
          <a:p>
            <a:pPr algn="ctr">
              <a:spcBef>
                <a:spcPts val="0"/>
              </a:spcBef>
            </a:pPr>
            <a:endParaRPr lang="en-GB" sz="1400" b="1" dirty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063552" y="1752319"/>
            <a:ext cx="2560320" cy="914400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Supervised learning</a:t>
            </a:r>
          </a:p>
          <a:p>
            <a:pPr algn="ctr"/>
            <a:endParaRPr lang="en-GB" sz="1200" dirty="0">
              <a:solidFill>
                <a:srgbClr val="00B050"/>
              </a:solidFill>
            </a:endParaRPr>
          </a:p>
          <a:p>
            <a:pPr algn="ctr"/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063552" y="4752564"/>
            <a:ext cx="2560320" cy="914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Reinforcement learning</a:t>
            </a:r>
          </a:p>
          <a:p>
            <a:pPr algn="ctr"/>
            <a:endParaRPr lang="en-GB" sz="1400" b="1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197007" y="3292468"/>
            <a:ext cx="1828800" cy="457200"/>
          </a:xfrm>
          <a:prstGeom prst="roundRect">
            <a:avLst/>
          </a:prstGeom>
          <a:solidFill>
            <a:srgbClr val="FF33CC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197007" y="3864801"/>
            <a:ext cx="1828800" cy="457200"/>
          </a:xfrm>
          <a:prstGeom prst="roundRect">
            <a:avLst/>
          </a:prstGeom>
          <a:solidFill>
            <a:srgbClr val="FF33CC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Density estimation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238303" y="1786412"/>
            <a:ext cx="1828800" cy="457200"/>
          </a:xfrm>
          <a:prstGeom prst="roundRect">
            <a:avLst/>
          </a:prstGeom>
          <a:solidFill>
            <a:srgbClr val="FF33CC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238303" y="2341101"/>
            <a:ext cx="1828800" cy="457200"/>
          </a:xfrm>
          <a:prstGeom prst="roundRect">
            <a:avLst/>
          </a:prstGeom>
          <a:solidFill>
            <a:srgbClr val="FF33CC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92221" y="4735537"/>
            <a:ext cx="1152128" cy="64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4727865" y="2097303"/>
            <a:ext cx="365760" cy="338619"/>
          </a:xfrm>
          <a:prstGeom prst="rightArrow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692599" y="3708483"/>
            <a:ext cx="365760" cy="338619"/>
          </a:xfrm>
          <a:prstGeom prst="rightArrow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063552" y="3724517"/>
            <a:ext cx="2560320" cy="59748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GB" sz="1200" dirty="0"/>
              <a:t>Given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data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learn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useful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properties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sz="1200" dirty="0">
                <a:solidFill>
                  <a:srgbClr val="00B050"/>
                </a:solidFill>
              </a:rPr>
              <a:t>p(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  <a:r>
              <a:rPr lang="en-GB" sz="12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063552" y="4955652"/>
            <a:ext cx="2560320" cy="59748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/>
              <a:t>Feedback based optimization with interaction reward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672251" y="4760689"/>
            <a:ext cx="2847167" cy="987410"/>
            <a:chOff x="811752" y="5492080"/>
            <a:chExt cx="2847167" cy="987410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1331640" y="5492080"/>
              <a:ext cx="1828800" cy="457200"/>
            </a:xfrm>
            <a:prstGeom prst="roundRect">
              <a:avLst/>
            </a:prstGeom>
            <a:solidFill>
              <a:srgbClr val="FF33CC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Learning system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1331640" y="6022290"/>
              <a:ext cx="1828800" cy="457200"/>
            </a:xfrm>
            <a:prstGeom prst="roundRect">
              <a:avLst/>
            </a:prstGeom>
            <a:solidFill>
              <a:srgbClr val="FF33CC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Environment</a:t>
              </a:r>
            </a:p>
          </p:txBody>
        </p:sp>
        <p:cxnSp>
          <p:nvCxnSpPr>
            <p:cNvPr id="20" name="Elbow Connector 19"/>
            <p:cNvCxnSpPr>
              <a:stCxn id="19" idx="1"/>
              <a:endCxn id="18" idx="1"/>
            </p:cNvCxnSpPr>
            <p:nvPr/>
          </p:nvCxnSpPr>
          <p:spPr bwMode="auto">
            <a:xfrm rot="10800000">
              <a:off x="1331640" y="5720680"/>
              <a:ext cx="12700" cy="530210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Elbow Connector 20"/>
            <p:cNvCxnSpPr>
              <a:stCxn id="18" idx="3"/>
              <a:endCxn id="19" idx="3"/>
            </p:cNvCxnSpPr>
            <p:nvPr/>
          </p:nvCxnSpPr>
          <p:spPr bwMode="auto">
            <a:xfrm>
              <a:off x="3160440" y="5720680"/>
              <a:ext cx="12700" cy="530210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 rot="16200000">
              <a:off x="589351" y="5809920"/>
              <a:ext cx="721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reward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194850" y="5809920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action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88" y="3288939"/>
            <a:ext cx="731520" cy="10859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88" y="1528373"/>
            <a:ext cx="731520" cy="13394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407574" y="198492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 outcomes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407574" y="353089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Describe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52279" y="5055577"/>
            <a:ext cx="1078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Improve</a:t>
            </a:r>
          </a:p>
        </p:txBody>
      </p:sp>
      <p:pic>
        <p:nvPicPr>
          <p:cNvPr id="29" name="Picture 2" descr="Resultado de imagem para chess mach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4842068"/>
            <a:ext cx="1443549" cy="9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/>
          <p:cNvSpPr/>
          <p:nvPr/>
        </p:nvSpPr>
        <p:spPr bwMode="auto">
          <a:xfrm>
            <a:off x="1414686" y="1484784"/>
            <a:ext cx="9577064" cy="141263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1415094" y="3212976"/>
            <a:ext cx="9576656" cy="124555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063552" y="2015013"/>
            <a:ext cx="2560320" cy="59748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/>
              <a:t>Given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data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and associated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value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sz="1200" dirty="0"/>
              <a:t>learn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GB" sz="1200" dirty="0">
                <a:solidFill>
                  <a:srgbClr val="00B050"/>
                </a:solidFill>
              </a:rPr>
              <a:t>f(</a:t>
            </a:r>
            <a:r>
              <a:rPr lang="en-GB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  <a:r>
              <a:rPr lang="en-GB" sz="1200" dirty="0">
                <a:solidFill>
                  <a:srgbClr val="00B050"/>
                </a:solidFill>
              </a:rPr>
              <a:t>)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/>
              <a:t>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>
                <a:solidFill>
                  <a:srgbClr val="00B050"/>
                </a:solidFill>
              </a:rPr>
              <a:t>p(</a:t>
            </a:r>
            <a:r>
              <a:rPr lang="en-GB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y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en-GB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  <a:r>
              <a:rPr lang="en-GB" sz="12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84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6" grpId="0"/>
      <p:bldP spid="26" grpId="0"/>
      <p:bldP spid="27" grpId="0"/>
      <p:bldP spid="28" grpId="0"/>
      <p:bldP spid="30" grpId="0" animBg="1"/>
      <p:bldP spid="31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030" y="332656"/>
            <a:ext cx="3384376" cy="410585"/>
          </a:xfrm>
        </p:spPr>
        <p:txBody>
          <a:bodyPr>
            <a:normAutofit/>
          </a:bodyPr>
          <a:lstStyle/>
          <a:p>
            <a:r>
              <a:rPr lang="en-US" sz="2500" dirty="0"/>
              <a:t>Weights learning rule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3284984"/>
            <a:ext cx="2976571" cy="288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614" y="1196752"/>
            <a:ext cx="18835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For a given data-set: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14" y="1196752"/>
            <a:ext cx="825004" cy="25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8" y="1196752"/>
            <a:ext cx="1120000" cy="252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1196752"/>
            <a:ext cx="1251048" cy="2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4926" y="1196752"/>
            <a:ext cx="557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718" y="1166555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and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86" y="1700808"/>
            <a:ext cx="4835983" cy="747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45" y="2724190"/>
            <a:ext cx="1555809" cy="2727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6614" y="4149080"/>
            <a:ext cx="43005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Taking the derivative, the update rule becomes: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825" y="2750731"/>
            <a:ext cx="557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where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18942" y="5013176"/>
            <a:ext cx="4320480" cy="905907"/>
            <a:chOff x="3718942" y="4827349"/>
            <a:chExt cx="4320480" cy="905907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958" y="4890690"/>
              <a:ext cx="3916081" cy="770558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3718942" y="4827349"/>
              <a:ext cx="4320480" cy="905907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545233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50" y="188640"/>
            <a:ext cx="9312374" cy="490123"/>
          </a:xfrm>
        </p:spPr>
        <p:txBody>
          <a:bodyPr/>
          <a:lstStyle/>
          <a:p>
            <a:r>
              <a:rPr lang="en-US" sz="2500" dirty="0"/>
              <a:t>Transformations using basis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498" y="692696"/>
            <a:ext cx="5334000" cy="40005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2062758" y="1340768"/>
            <a:ext cx="2232248" cy="22322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982638" y="1988840"/>
            <a:ext cx="2160240" cy="23762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98862" y="3429000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1027" y="2492896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8742" y="3974867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4" y="3239071"/>
            <a:ext cx="2553206" cy="379858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 bwMode="auto">
          <a:xfrm>
            <a:off x="5457211" y="2852936"/>
            <a:ext cx="1358075" cy="324036"/>
          </a:xfrm>
          <a:prstGeom prst="rightArrow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2206775" y="5722995"/>
            <a:ext cx="7992887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Transforming inputs changes </a:t>
            </a:r>
            <a:r>
              <a:rPr lang="en-US" sz="1800" i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nonlinear</a:t>
            </a: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decision boundary to the </a:t>
            </a:r>
            <a:r>
              <a:rPr lang="en-US" sz="1800" i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linear</a:t>
            </a: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one 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726" y="692696"/>
            <a:ext cx="5334000" cy="40005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 bwMode="auto">
          <a:xfrm flipV="1">
            <a:off x="8255446" y="2039943"/>
            <a:ext cx="3600400" cy="2109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0415686" y="1902899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91550" y="3861048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class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233301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850" y="166636"/>
            <a:ext cx="6840760" cy="490123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Logistic regression with input transformations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4799062" y="1844824"/>
            <a:ext cx="864096" cy="86409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311230" y="1844824"/>
            <a:ext cx="864096" cy="86409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5233" y="1988840"/>
            <a:ext cx="840093" cy="630070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4" idx="1"/>
          </p:cNvCxnSpPr>
          <p:nvPr/>
        </p:nvCxnSpPr>
        <p:spPr bwMode="auto">
          <a:xfrm>
            <a:off x="4006974" y="1412776"/>
            <a:ext cx="918632" cy="5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3718942" y="2582376"/>
            <a:ext cx="1177067" cy="4233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stCxn id="4" idx="6"/>
            <a:endCxn id="5" idx="2"/>
          </p:cNvCxnSpPr>
          <p:nvPr/>
        </p:nvCxnSpPr>
        <p:spPr bwMode="auto">
          <a:xfrm>
            <a:off x="5663158" y="2276872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7175326" y="2276872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14" y="1988840"/>
            <a:ext cx="504056" cy="53616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23" y="3573016"/>
            <a:ext cx="2342503" cy="2732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33" y="1315641"/>
            <a:ext cx="85333" cy="169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42" y="2060848"/>
            <a:ext cx="227873" cy="1497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2780928"/>
            <a:ext cx="234116" cy="1497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1484784"/>
            <a:ext cx="274320" cy="1538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18" y="2060848"/>
            <a:ext cx="266958" cy="1527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2492896"/>
            <a:ext cx="274281" cy="1538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51" y="1988840"/>
            <a:ext cx="516571" cy="2118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9" y="1866653"/>
            <a:ext cx="1993490" cy="2732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04" y="3989794"/>
            <a:ext cx="2346667" cy="2529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20" y="5085184"/>
            <a:ext cx="1917916" cy="2585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38" y="5457460"/>
            <a:ext cx="145467" cy="1118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66611" y="5113947"/>
            <a:ext cx="3098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if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31259" y="5353314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8441" y="5658673"/>
            <a:ext cx="4166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else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89" y="5961516"/>
            <a:ext cx="145467" cy="1118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31259" y="5874697"/>
            <a:ext cx="1744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rgbClr val="000099"/>
                </a:solidFill>
                <a:latin typeface="+mn-lt"/>
              </a:rPr>
              <a:t>assigned to class 2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4439022" y="4941168"/>
            <a:ext cx="3168352" cy="129614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3142878" y="1971368"/>
            <a:ext cx="605661" cy="132000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2020347" y="2276872"/>
            <a:ext cx="1050523" cy="8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 flipV="1">
            <a:off x="2062758" y="2996952"/>
            <a:ext cx="1050523" cy="8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82" y="2529499"/>
            <a:ext cx="380952" cy="25142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 bwMode="auto">
          <a:xfrm flipH="1" flipV="1">
            <a:off x="3718942" y="2276872"/>
            <a:ext cx="1050523" cy="8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78896-F3B8-5158-30BC-E61437471763}"/>
              </a:ext>
            </a:extLst>
          </p:cNvPr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329370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249" y="179785"/>
            <a:ext cx="5797738" cy="349432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Nonlinear classifier – 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8226" y="1975088"/>
            <a:ext cx="3093720" cy="26060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90550" y="2348880"/>
            <a:ext cx="1800200" cy="1584176"/>
            <a:chOff x="8327454" y="764704"/>
            <a:chExt cx="1800200" cy="1584176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9551590" y="764704"/>
              <a:ext cx="0" cy="158417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8327454" y="1124744"/>
              <a:ext cx="1800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8903518" y="764704"/>
              <a:ext cx="0" cy="15841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8327454" y="1196752"/>
              <a:ext cx="1800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026" y="908720"/>
              <a:ext cx="222476" cy="14933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42" y="908720"/>
              <a:ext cx="229591" cy="15033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598" y="908720"/>
              <a:ext cx="176681" cy="19955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327454" y="1268760"/>
              <a:ext cx="5129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1.344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75526" y="1268760"/>
              <a:ext cx="5129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0.344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27454" y="1526595"/>
              <a:ext cx="4977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1.112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6621" y="1526595"/>
              <a:ext cx="5129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0.241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27454" y="1772816"/>
              <a:ext cx="5129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2.196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66621" y="1772816"/>
              <a:ext cx="5129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7.100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79582" y="1287597"/>
              <a:ext cx="2869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   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32504" y="1526595"/>
              <a:ext cx="1138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23598" y="1772816"/>
              <a:ext cx="2443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9839622" y="764704"/>
              <a:ext cx="0" cy="15841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630" y="908721"/>
              <a:ext cx="185173" cy="20162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767614" y="1268760"/>
              <a:ext cx="2869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  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67614" y="1526595"/>
              <a:ext cx="2869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  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67614" y="1772816"/>
              <a:ext cx="2869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   0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69" y="2558028"/>
            <a:ext cx="85333" cy="169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3062084"/>
            <a:ext cx="563809" cy="2514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3566140"/>
            <a:ext cx="564756" cy="2529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2650035"/>
            <a:ext cx="512860" cy="2529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21" y="3356596"/>
            <a:ext cx="514839" cy="2544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57" y="5539184"/>
            <a:ext cx="3918313" cy="60929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20" y="2105633"/>
            <a:ext cx="539429" cy="2270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2105633"/>
            <a:ext cx="540379" cy="2285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38" y="1658527"/>
            <a:ext cx="380952" cy="2514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64" y="2197988"/>
            <a:ext cx="388034" cy="2529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2056159"/>
            <a:ext cx="2911256" cy="9407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24" y="3299035"/>
            <a:ext cx="3520194" cy="62941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071309" y="1445758"/>
            <a:ext cx="49051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tx2"/>
                </a:solidFill>
                <a:latin typeface="+mn-lt"/>
              </a:rPr>
              <a:t>Unknown weight matrices that need to be determined: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863620" y="5373216"/>
            <a:ext cx="4175802" cy="93610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197212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190" y="44624"/>
            <a:ext cx="5184576" cy="490123"/>
          </a:xfrm>
        </p:spPr>
        <p:txBody>
          <a:bodyPr>
            <a:normAutofit/>
          </a:bodyPr>
          <a:lstStyle/>
          <a:p>
            <a:r>
              <a:rPr lang="en-US" sz="2500" dirty="0"/>
              <a:t>In this lecture we have learned….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646" y="764704"/>
            <a:ext cx="9312374" cy="5544616"/>
          </a:xfrm>
        </p:spPr>
        <p:txBody>
          <a:bodyPr/>
          <a:lstStyle/>
          <a:p>
            <a:r>
              <a:rPr lang="en-US" dirty="0"/>
              <a:t>Difference between classification and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and nonlinear decision boundaries </a:t>
            </a:r>
          </a:p>
          <a:p>
            <a:endParaRPr lang="en-US" dirty="0"/>
          </a:p>
          <a:p>
            <a:r>
              <a:rPr lang="en-US" dirty="0"/>
              <a:t>Discriminant function </a:t>
            </a:r>
          </a:p>
          <a:p>
            <a:endParaRPr lang="en-US" dirty="0"/>
          </a:p>
          <a:p>
            <a:r>
              <a:rPr lang="en-US" dirty="0"/>
              <a:t>Logistic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 between training and test 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Least squares for learning decision boundaries</a:t>
            </a:r>
          </a:p>
          <a:p>
            <a:pPr lvl="1"/>
            <a:r>
              <a:rPr lang="en-US" dirty="0"/>
              <a:t>Matrix inversion </a:t>
            </a:r>
          </a:p>
          <a:p>
            <a:pPr lvl="1"/>
            <a:r>
              <a:rPr lang="en-US" dirty="0"/>
              <a:t>Iterative 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Neural networks for classification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Transformation of nonlinear to linear decision boundaries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27454" y="3717032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>
                <a:latin typeface="+mn-lt"/>
              </a:rPr>
              <a:t>44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550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990" y="260648"/>
            <a:ext cx="3976217" cy="41811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solving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642" y="1412776"/>
            <a:ext cx="9312374" cy="4026928"/>
          </a:xfrm>
        </p:spPr>
        <p:txBody>
          <a:bodyPr/>
          <a:lstStyle/>
          <a:p>
            <a:r>
              <a:rPr lang="en-US" dirty="0"/>
              <a:t>Generate 3 classes by drawing samples from 2-D Gaussian distribution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Split the data-set into training and test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 the least squares method for learning weights within discriminant function</a:t>
            </a:r>
          </a:p>
          <a:p>
            <a:endParaRPr lang="en-US" dirty="0"/>
          </a:p>
          <a:p>
            <a:r>
              <a:rPr lang="en-US" dirty="0"/>
              <a:t>Implement perceptron algorithm for two class classification</a:t>
            </a:r>
          </a:p>
          <a:p>
            <a:endParaRPr lang="en-US" dirty="0"/>
          </a:p>
          <a:p>
            <a:r>
              <a:rPr lang="en-US" dirty="0"/>
              <a:t>Implement the least squares method and perform logistic regression</a:t>
            </a:r>
          </a:p>
          <a:p>
            <a:endParaRPr lang="en-US" dirty="0"/>
          </a:p>
          <a:p>
            <a:r>
              <a:rPr lang="en-US" dirty="0"/>
              <a:t>Test you implementation by performing classification on test set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404370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3" y="198862"/>
            <a:ext cx="6623872" cy="458246"/>
          </a:xfrm>
        </p:spPr>
        <p:txBody>
          <a:bodyPr>
            <a:noAutofit/>
          </a:bodyPr>
          <a:lstStyle/>
          <a:p>
            <a:r>
              <a:rPr lang="en-US" sz="2500" dirty="0"/>
              <a:t>Where does machine learning excel?</a:t>
            </a:r>
          </a:p>
        </p:txBody>
      </p:sp>
      <p:sp>
        <p:nvSpPr>
          <p:cNvPr id="3" name="Content Placeholder 2 1 1"/>
          <p:cNvSpPr>
            <a:spLocks noGrp="1"/>
          </p:cNvSpPr>
          <p:nvPr>
            <p:ph idx="1"/>
          </p:nvPr>
        </p:nvSpPr>
        <p:spPr>
          <a:xfrm>
            <a:off x="1775288" y="1053046"/>
            <a:ext cx="3887926" cy="287994"/>
          </a:xfrm>
        </p:spPr>
        <p:txBody>
          <a:bodyPr/>
          <a:lstStyle/>
          <a:p>
            <a:r>
              <a:rPr lang="en-US" dirty="0"/>
              <a:t>Learning complex </a:t>
            </a:r>
            <a:r>
              <a:rPr lang="en-US" b="1" dirty="0"/>
              <a:t>direct</a:t>
            </a:r>
            <a:r>
              <a:rPr lang="en-US" dirty="0"/>
              <a:t> mappings:  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5600444" y="1599340"/>
            <a:ext cx="1439972" cy="57598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4880457" y="1815336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7040416" y="1779337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79" y="1671339"/>
            <a:ext cx="179787" cy="173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29" y="1641645"/>
            <a:ext cx="185881" cy="173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81" y="1743338"/>
            <a:ext cx="380902" cy="251396"/>
          </a:xfrm>
          <a:prstGeom prst="rect">
            <a:avLst/>
          </a:prstGeom>
        </p:spPr>
      </p:pic>
      <p:sp>
        <p:nvSpPr>
          <p:cNvPr id="11" name="Content Placeholder 2 2"/>
          <p:cNvSpPr txBox="1">
            <a:spLocks/>
          </p:cNvSpPr>
          <p:nvPr/>
        </p:nvSpPr>
        <p:spPr bwMode="auto">
          <a:xfrm>
            <a:off x="1775288" y="2679320"/>
            <a:ext cx="4247919" cy="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Learning complex </a:t>
            </a:r>
            <a:r>
              <a:rPr lang="en-US" b="1" kern="0" dirty="0"/>
              <a:t>inverse</a:t>
            </a:r>
            <a:r>
              <a:rPr lang="en-US" kern="0" dirty="0"/>
              <a:t> mappings:  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591216" y="3183310"/>
            <a:ext cx="1439972" cy="57598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871230" y="3399306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7031188" y="3363306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91" y="3219908"/>
            <a:ext cx="179787" cy="173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77" y="3249603"/>
            <a:ext cx="185881" cy="1736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53" y="3327307"/>
            <a:ext cx="655295" cy="272822"/>
          </a:xfrm>
          <a:prstGeom prst="rect">
            <a:avLst/>
          </a:prstGeom>
        </p:spPr>
      </p:pic>
      <p:sp>
        <p:nvSpPr>
          <p:cNvPr id="22" name="Content Placeholder 2 1 2"/>
          <p:cNvSpPr txBox="1">
            <a:spLocks/>
          </p:cNvSpPr>
          <p:nvPr/>
        </p:nvSpPr>
        <p:spPr bwMode="auto">
          <a:xfrm>
            <a:off x="1775289" y="4263290"/>
            <a:ext cx="6119884" cy="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Learning </a:t>
            </a:r>
            <a:r>
              <a:rPr lang="en-US" b="1" kern="0" dirty="0"/>
              <a:t>decision rules</a:t>
            </a:r>
            <a:r>
              <a:rPr lang="en-US" kern="0" dirty="0"/>
              <a:t> for complex mappings: 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634482" y="4911278"/>
            <a:ext cx="1439972" cy="57598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4914496" y="5127274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7103412" y="4941196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58" y="4685273"/>
            <a:ext cx="1334800" cy="2558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44" y="4913651"/>
            <a:ext cx="180751" cy="1746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0" y="5055275"/>
            <a:ext cx="382718" cy="25381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 bwMode="auto">
          <a:xfrm>
            <a:off x="3359259" y="5938635"/>
            <a:ext cx="4895906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Use neural networks to learn         and </a:t>
            </a: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99" y="6033446"/>
            <a:ext cx="380902" cy="2513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27" y="6022732"/>
            <a:ext cx="655295" cy="272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26" y="5517233"/>
            <a:ext cx="1335144" cy="256895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 bwMode="auto">
          <a:xfrm>
            <a:off x="7103412" y="5229200"/>
            <a:ext cx="719986" cy="215996"/>
          </a:xfrm>
          <a:prstGeom prst="rightArrow">
            <a:avLst/>
          </a:prstGeom>
          <a:solidFill>
            <a:srgbClr val="8A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3810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10" y="118407"/>
            <a:ext cx="4608512" cy="536443"/>
          </a:xfrm>
        </p:spPr>
        <p:txBody>
          <a:bodyPr>
            <a:normAutofit/>
          </a:bodyPr>
          <a:lstStyle/>
          <a:p>
            <a:r>
              <a:rPr lang="en-US" sz="2500" dirty="0">
                <a:ea typeface="Verdana" panose="020B0604030504040204" pitchFamily="34" charset="0"/>
              </a:rPr>
              <a:t>Learning complex functions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91" y="4991692"/>
            <a:ext cx="2204199" cy="287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4726" y="4941168"/>
            <a:ext cx="5909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Given a training data-set (input and output values):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74727" y="5373216"/>
            <a:ext cx="4590344" cy="360040"/>
            <a:chOff x="1774727" y="4869160"/>
            <a:chExt cx="4590344" cy="360040"/>
          </a:xfrm>
        </p:grpSpPr>
        <p:sp>
          <p:nvSpPr>
            <p:cNvPr id="10" name="TextBox 9"/>
            <p:cNvSpPr txBox="1"/>
            <p:nvPr/>
          </p:nvSpPr>
          <p:spPr>
            <a:xfrm>
              <a:off x="1774727" y="4890646"/>
              <a:ext cx="187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For new input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935" y="4941168"/>
              <a:ext cx="1096408" cy="25444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29636" y="4869160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175" y="4941168"/>
              <a:ext cx="557896" cy="25444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774726" y="5826750"/>
            <a:ext cx="8241488" cy="347229"/>
            <a:chOff x="1774726" y="5322694"/>
            <a:chExt cx="8241488" cy="347229"/>
          </a:xfrm>
        </p:grpSpPr>
        <p:sp>
          <p:nvSpPr>
            <p:cNvPr id="14" name="TextBox 13"/>
            <p:cNvSpPr txBox="1"/>
            <p:nvPr/>
          </p:nvSpPr>
          <p:spPr>
            <a:xfrm>
              <a:off x="1774726" y="5322694"/>
              <a:ext cx="61638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Analytical expression </a:t>
              </a:r>
              <a:r>
                <a:rPr lang="en-US" i="1" dirty="0">
                  <a:solidFill>
                    <a:srgbClr val="C00000"/>
                  </a:solidFill>
                </a:rPr>
                <a:t>unknown, </a:t>
              </a:r>
              <a:r>
                <a:rPr lang="en-US" dirty="0"/>
                <a:t>must be learned from: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015" y="5382534"/>
              <a:ext cx="2204199" cy="287389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88" y="4505874"/>
            <a:ext cx="227211" cy="17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9539" y="843962"/>
            <a:ext cx="5115272" cy="383645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5159102" y="1988840"/>
            <a:ext cx="0" cy="22322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061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870" y="260648"/>
            <a:ext cx="5904656" cy="490123"/>
          </a:xfrm>
        </p:spPr>
        <p:txBody>
          <a:bodyPr/>
          <a:lstStyle/>
          <a:p>
            <a:r>
              <a:rPr lang="en-US" dirty="0"/>
              <a:t>True model and observable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1124744"/>
            <a:ext cx="54437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Assume that a “true” model is given by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continuous</a:t>
            </a:r>
            <a:r>
              <a:rPr lang="en-US" dirty="0">
                <a:latin typeface="+mn-lt"/>
              </a:rPr>
              <a:t> function: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4" y="1087837"/>
            <a:ext cx="2612688" cy="283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344" y="1544692"/>
            <a:ext cx="6059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 measured (observed) data is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discrete</a:t>
            </a:r>
            <a:r>
              <a:rPr lang="en-US" dirty="0">
                <a:latin typeface="+mn-lt"/>
              </a:rPr>
              <a:t> and corrupted by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noise</a:t>
            </a:r>
            <a:r>
              <a:rPr lang="en-US" dirty="0">
                <a:latin typeface="+mn-lt"/>
              </a:rPr>
              <a:t>: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23" y="1536471"/>
            <a:ext cx="3624114" cy="2574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7445" y="1966983"/>
            <a:ext cx="3023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Noise assumed to be Gaussian: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10" y="1945850"/>
            <a:ext cx="1517779" cy="2905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61" y="2356479"/>
            <a:ext cx="5346331" cy="4009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157" y="2348880"/>
            <a:ext cx="5356465" cy="40173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6769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81" y="188640"/>
            <a:ext cx="4503727" cy="49012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the (linear ) model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92" y="1132824"/>
            <a:ext cx="6173017" cy="784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10" y="1780478"/>
            <a:ext cx="9041780" cy="78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35" y="2644156"/>
            <a:ext cx="9149463" cy="7848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301" y="984844"/>
            <a:ext cx="39930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US" dirty="0">
                <a:latin typeface="+mn-lt"/>
              </a:rPr>
              <a:t>Our assumptions </a:t>
            </a:r>
            <a:r>
              <a:rPr lang="en-US" dirty="0"/>
              <a:t>(guesses) </a:t>
            </a:r>
            <a:r>
              <a:rPr lang="en-US" dirty="0">
                <a:latin typeface="+mn-lt"/>
              </a:rPr>
              <a:t>on the model 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1471" y="1742619"/>
            <a:ext cx="229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630" y="2420888"/>
            <a:ext cx="229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3358902" y="5867011"/>
            <a:ext cx="5976664" cy="44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Procedure: choose a model then determine the weights</a:t>
            </a:r>
          </a:p>
          <a:p>
            <a:pPr>
              <a:spcBef>
                <a:spcPts val="0"/>
              </a:spcBef>
              <a:defRPr/>
            </a:pPr>
            <a:endParaRPr lang="en-US" sz="1800" dirty="0">
              <a:solidFill>
                <a:srgbClr val="C00000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566" y="5229200"/>
            <a:ext cx="63799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US" dirty="0">
                <a:latin typeface="+mn-lt"/>
              </a:rPr>
              <a:t>Once we have  chosen the model the task is to determine the weights: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25" y="5265803"/>
            <a:ext cx="2202058" cy="2529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0590" y="3614827"/>
            <a:ext cx="19604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General linear model: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39022" y="3933056"/>
            <a:ext cx="3528392" cy="970373"/>
            <a:chOff x="4439022" y="3933056"/>
            <a:chExt cx="3528392" cy="97037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063" y="4033124"/>
              <a:ext cx="3253522" cy="773395"/>
            </a:xfrm>
            <a:prstGeom prst="rect">
              <a:avLst/>
            </a:prstGeom>
          </p:spPr>
        </p:pic>
        <p:sp>
          <p:nvSpPr>
            <p:cNvPr id="23" name="Rounded Rectangle 22"/>
            <p:cNvSpPr/>
            <p:nvPr/>
          </p:nvSpPr>
          <p:spPr bwMode="auto">
            <a:xfrm>
              <a:off x="4439022" y="3933056"/>
              <a:ext cx="3528392" cy="970373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177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858" y="236651"/>
            <a:ext cx="5112568" cy="490123"/>
          </a:xfrm>
        </p:spPr>
        <p:txBody>
          <a:bodyPr>
            <a:normAutofit/>
          </a:bodyPr>
          <a:lstStyle/>
          <a:p>
            <a:r>
              <a:rPr lang="en-US" sz="2500" dirty="0"/>
              <a:t>Topology of the linear model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07374" y="2518731"/>
            <a:ext cx="3528392" cy="970373"/>
            <a:chOff x="7607374" y="2518731"/>
            <a:chExt cx="3528392" cy="970373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415" y="2618798"/>
              <a:ext cx="3253623" cy="772798"/>
            </a:xfrm>
            <a:prstGeom prst="rect">
              <a:avLst/>
            </a:prstGeom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7607374" y="2518731"/>
              <a:ext cx="3528392" cy="970373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54646" y="1340768"/>
            <a:ext cx="4075514" cy="4585089"/>
            <a:chOff x="2422798" y="1326835"/>
            <a:chExt cx="4075514" cy="4585089"/>
          </a:xfrm>
        </p:grpSpPr>
        <p:sp>
          <p:nvSpPr>
            <p:cNvPr id="5" name="Rectangle 4"/>
            <p:cNvSpPr/>
            <p:nvPr/>
          </p:nvSpPr>
          <p:spPr bwMode="auto">
            <a:xfrm>
              <a:off x="2422798" y="2852936"/>
              <a:ext cx="288032" cy="288032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150990" y="1326835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10" name="Straight Connector 9"/>
            <p:cNvCxnSpPr>
              <a:stCxn id="5" idx="3"/>
              <a:endCxn id="6" idx="2"/>
            </p:cNvCxnSpPr>
            <p:nvPr/>
          </p:nvCxnSpPr>
          <p:spPr bwMode="auto">
            <a:xfrm flipV="1">
              <a:off x="2710830" y="1765850"/>
              <a:ext cx="1440160" cy="12311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>
              <a:stCxn id="5" idx="3"/>
            </p:cNvCxnSpPr>
            <p:nvPr/>
          </p:nvCxnSpPr>
          <p:spPr bwMode="auto">
            <a:xfrm>
              <a:off x="2710830" y="2996952"/>
              <a:ext cx="144016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>
              <a:stCxn id="5" idx="3"/>
              <a:endCxn id="46" idx="2"/>
            </p:cNvCxnSpPr>
            <p:nvPr/>
          </p:nvCxnSpPr>
          <p:spPr bwMode="auto">
            <a:xfrm>
              <a:off x="2710830" y="2996952"/>
              <a:ext cx="1376963" cy="121717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210280" y="2852936"/>
              <a:ext cx="288032" cy="288032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20" name="Straight Connector 19"/>
            <p:cNvCxnSpPr>
              <a:stCxn id="6" idx="6"/>
              <a:endCxn id="15" idx="1"/>
            </p:cNvCxnSpPr>
            <p:nvPr/>
          </p:nvCxnSpPr>
          <p:spPr bwMode="auto">
            <a:xfrm>
              <a:off x="5015086" y="1765850"/>
              <a:ext cx="1195194" cy="12311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>
              <a:stCxn id="46" idx="6"/>
              <a:endCxn id="15" idx="1"/>
            </p:cNvCxnSpPr>
            <p:nvPr/>
          </p:nvCxnSpPr>
          <p:spPr bwMode="auto">
            <a:xfrm flipV="1">
              <a:off x="4951889" y="2996952"/>
              <a:ext cx="1258391" cy="121717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>
              <a:stCxn id="45" idx="6"/>
              <a:endCxn id="15" idx="1"/>
            </p:cNvCxnSpPr>
            <p:nvPr/>
          </p:nvCxnSpPr>
          <p:spPr bwMode="auto">
            <a:xfrm>
              <a:off x="5015086" y="2989986"/>
              <a:ext cx="1195194" cy="69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592" y="2622979"/>
              <a:ext cx="239238" cy="15085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818" y="2550971"/>
              <a:ext cx="219759" cy="22847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371" y="1628800"/>
              <a:ext cx="693333" cy="251429"/>
            </a:xfrm>
            <a:prstGeom prst="rect">
              <a:avLst/>
            </a:prstGeom>
          </p:spPr>
        </p:pic>
        <p:sp>
          <p:nvSpPr>
            <p:cNvPr id="45" name="Oval 44"/>
            <p:cNvSpPr/>
            <p:nvPr/>
          </p:nvSpPr>
          <p:spPr bwMode="auto">
            <a:xfrm>
              <a:off x="4150990" y="2550971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4087793" y="3775107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745" y="2852936"/>
              <a:ext cx="693755" cy="2529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315" y="4110662"/>
              <a:ext cx="694177" cy="254442"/>
            </a:xfrm>
            <a:prstGeom prst="rect">
              <a:avLst/>
            </a:prstGeom>
          </p:spPr>
        </p:pic>
        <p:cxnSp>
          <p:nvCxnSpPr>
            <p:cNvPr id="58" name="Straight Connector 57"/>
            <p:cNvCxnSpPr>
              <a:stCxn id="15" idx="1"/>
              <a:endCxn id="59" idx="6"/>
            </p:cNvCxnSpPr>
            <p:nvPr/>
          </p:nvCxnSpPr>
          <p:spPr bwMode="auto">
            <a:xfrm flipH="1">
              <a:off x="4943078" y="2996952"/>
              <a:ext cx="1267202" cy="247595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Oval 58"/>
            <p:cNvSpPr/>
            <p:nvPr/>
          </p:nvSpPr>
          <p:spPr bwMode="auto">
            <a:xfrm>
              <a:off x="4078982" y="5033895"/>
              <a:ext cx="864096" cy="87802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06234" y="5280548"/>
              <a:ext cx="177934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2500" dirty="0">
                  <a:latin typeface="+mn-lt"/>
                </a:rPr>
                <a:t>1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448" y="4767325"/>
              <a:ext cx="266667" cy="15238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624" y="1772816"/>
              <a:ext cx="259510" cy="15133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616" y="2708920"/>
              <a:ext cx="266629" cy="15234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608" y="3645024"/>
              <a:ext cx="268161" cy="155459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6230826" y="2852936"/>
            <a:ext cx="22442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000" dirty="0">
                <a:latin typeface="+mn-lt"/>
              </a:rPr>
              <a:t>=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29814" y="6165304"/>
            <a:ext cx="3659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2144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91,48859"/>
  <p:tag name="LATEXADDIN" val="\documentclass{article}&#10;\usepackage{amsmath}&#10;\pagestyle{empty}&#10;\begin{document}&#10;&#10;Y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2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3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4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321,7098"/>
  <p:tag name="LATEXADDIN" val="\documentclass{article}&#10;\usepackage{amsmath}&#10;\pagestyle{empty}&#10;\begin{document}&#10;&#10;&#10;$f^{-1}(\cdot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95,613"/>
  <p:tag name="LATEXADDIN" val="\documentclass{article}&#10;\usepackage{amsmath}&#10;\pagestyle{empty}&#10;\begin{document}&#10;&#10;&#10;$\mathcal{D} = \{\mathbf{x}(k),\mathcal{C}(k)\}_{k=1}^K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653,1683"/>
  <p:tag name="LATEXADDIN" val="\documentclass{article}&#10;\usepackage{amsmath}&#10;\pagestyle{empty}&#10;\begin{document}&#10;&#10;$P(Y=1|X)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6,9854"/>
  <p:tag name="LATEXADDIN" val="\documentclass{article}&#10;\usepackage{amsmath}&#10;\pagestyle{empty}&#10;\begin{document}&#10;&#10;$\mathbf{x}^{\ast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95,613"/>
  <p:tag name="LATEXADDIN" val="\documentclass{article}&#10;\usepackage{amsmath}&#10;\pagestyle{empty}&#10;\begin{document}&#10;&#10;&#10;$\mathcal{D} = \{\mathbf{x}(k),\mathcal{C}(k)\}_{k=1}^K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66,4417"/>
  <p:tag name="LATEXADDIN" val="\documentclass{article}&#10;\usepackage{amsmath}&#10;\pagestyle{empty}&#10;\begin{document}&#10;&#10;$\mathbf{x}=\begin{bmatrix}&#10;           x_{1} \\&#10;           x_{2} \\&#10;         \end{bmatrix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&#10;$f(\cdot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00,4499"/>
  <p:tag name="LATEXADDIN" val="\documentclass{article}&#10;\usepackage{amsmath}&#10;\pagestyle{empty}&#10;\begin{document}&#10;&#10;$\mathcal{C}=\begin{bmatrix}&#10;           1 \\&#10;           2 \\&#10;         \end{bmatrix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44,4319"/>
  <p:tag name="LATEXADDIN" val="\documentclass{article}&#10;\usepackage{amsmath}&#10;\pagestyle{empty}&#10;\begin{document}&#10;&#10;$\mathbf{x}^{\ast}(k)\notin \mathcal{D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6,9854"/>
  <p:tag name="LATEXADDIN" val="\documentclass{article}&#10;\usepackage{amsmath}&#10;\pagestyle{empty}&#10;\begin{document}&#10;&#10;$\mathbf{x}^{\ast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6,9854"/>
  <p:tag name="LATEXADDIN" val="\documentclass{article}&#10;\usepackage{amsmath}&#10;\pagestyle{empty}&#10;\begin{document}&#10;&#10;$\mathbf{x}^{\ast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6,9854"/>
  <p:tag name="LATEXADDIN" val="\documentclass{article}&#10;\usepackage{amsmath}&#10;\pagestyle{empty}&#10;\begin{document}&#10;&#10;$\mathbf{x}^{\ast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105,737"/>
  <p:tag name="LATEXADDIN" val="\documentclass{article}&#10;\usepackage{amsmath}&#10;\pagestyle{empty}&#10;\begin{document}&#10;&#10;$y(\mathbf{x})=w_1x_1 + w_2x_2 + w_0 = \mathbf{w}^T\mathbf{x}+w_0$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8,48898"/>
  <p:tag name="LATEXADDIN" val="\documentclass{article}&#10;\usepackage{amsmath}&#10;\pagestyle{empty}&#10;\begin{document}&#10;&#10;X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752,156"/>
  <p:tag name="LATEXADDIN" val="\documentclass{article}&#10;\usepackage{amsmath}&#10;\pagestyle{empty}&#10;\begin{document}&#10;&#10;&#10;$\mathbf{w}=[w_1,w_2]^T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686,9141"/>
  <p:tag name="LATEXADDIN" val="\documentclass{article}&#10;\usepackage{amsmath}&#10;\pagestyle{empty}&#10;\begin{document}&#10;&#10;&#10;$\mathbf{x}=[x_1,x_2]^T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9,1414"/>
  <p:tag name="LATEXADDIN" val="\documentclass{article}&#10;\usepackage{amsmath}&#10;\pagestyle{empty}&#10;\begin{document}&#10;&#10;&#10;$\mathbf{w}=[w_0,w_1,w_2]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0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58,9426"/>
  <p:tag name="LATEXADDIN" val="\documentclass{article}&#10;\usepackage{amsmath}&#10;\pagestyle{empty}&#10;\begin{document}&#10;&#10;$y(\mathbf{x})\geq 0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58,9426"/>
  <p:tag name="LATEXADDIN" val="\documentclass{article}&#10;\usepackage{amsmath}&#10;\pagestyle{empty}&#10;\begin{document}&#10;&#10;$y(\mathbf{x})= 0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&#10;$f(\cdot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&#10;$f(\cdot)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355,455"/>
  <p:tag name="LATEXADDIN" val="\documentclass{article}&#10;\usepackage{amsmath}&#10;\pagestyle{empty}&#10;\begin{document}&#10;&#10;&#10;$y_1(\mathbf{x})=\mathbf{w}^T_1\mathbf{x}+ w_{10}&#10;=w_{11}x_1+w_{12}x_1 + w_{10}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355,455"/>
  <p:tag name="LATEXADDIN" val="\documentclass{article}&#10;\usepackage{amsmath}&#10;\pagestyle{empty}&#10;\begin{document}&#10;&#10;&#10;$y_2(\mathbf{x})=\mathbf{w}^T_2\mathbf{x}+ w_{20}=&#10;w_{21}x_1 + w_{22}x_1 + w_{20}$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2065,992"/>
  <p:tag name="LATEXADDIN" val="\documentclass{article}&#10;\usepackage{amsmath}&#10;\pagestyle{empty}&#10;\begin{document}&#10;&#10;$\mathbf{y}(\mathbf{x})=\begin{bmatrix}&#10;           y_{1} \\&#10;           y_{2} \\&#10;\end{bmatrix}=&#10;\begin{bmatrix}&#10;           w_{10} &amp; w_{11} &amp; w_{12}\\&#10;           y_{20} &amp; w_{21} &amp; w_{22}\\&#10;\end{bmatrix}&#10;\begin{bmatrix}&#10;           1\\&#10;           x_1\\&#10;             x_2\\&#10;\end{bmatrix}$&#10;&#10;&#10;&#10;\end{document}"/>
  <p:tag name="IGUANATEXSIZE" val="20"/>
  <p:tag name="IGUANATEXCURSOR" val="3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715,4105"/>
  <p:tag name="LATEXADDIN" val="\documentclass{article}&#10;\usepackage{amsmath}&#10;\pagestyle{empty}&#10;\begin{document}&#10;&#10;$\mathbf{y}(\mathbf{x})=\widetilde{\mathbf{W}}^T\widetilde{\mathbf{x}}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36,2205"/>
  <p:tag name="LATEXADDIN" val="\documentclass{article}&#10;\usepackage{amsmath}&#10;\pagestyle{empty}&#10;\begin{document}&#10;&#10;&#10;$\mathbf{y}(\mathbf{x})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43,2321"/>
  <p:tag name="LATEXADDIN" val="\documentclass{article}&#10;\usepackage{amsmath}&#10;\pagestyle{empty}&#10;\begin{document}&#10;&#10;$\mathbf{W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78,365"/>
  <p:tag name="LATEXADDIN" val="\documentclass{article}&#10;\usepackage{amsmath}&#10;\pagestyle{empty}&#10;\begin{document}&#10;&#10;&#10;$\mathcal{D} = \{\mathbf{x}(k),\mathbf{t}(k)\}_{k=1}^K$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321,7098"/>
  <p:tag name="LATEXADDIN" val="\documentclass{article}&#10;\usepackage{amsmath}&#10;\pagestyle{empty}&#10;\begin{document}&#10;&#10;&#10;$f^{-1}(\cdot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83,98952"/>
  <p:tag name="LATEXADDIN" val="\documentclass{article}&#10;\usepackage{amsmath}&#10;\pagestyle{empty}&#10;\begin{document}&#10;&#10;&#10;$t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86,98914"/>
  <p:tag name="LATEXADDIN" val="\documentclass{article}&#10;\usepackage{amsmath}&#10;\pagestyle{empty}&#10;\begin{document}&#10;&#10;&#10;$t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,916"/>
  <p:tag name="ORIGINALWIDTH" val="1607,799"/>
  <p:tag name="LATEXADDIN" val="\documentclass{article}&#10;\usepackage{amsmath}&#10;\pagestyle{empty}&#10;\begin{document}&#10;&#10;$\widetilde{\mathbf{X}}^{K\times 3}=\begin{bmatrix}&#10;           1 &amp; x_1(1) &amp; x_2(1) \\&#10;           1 &amp; x_1(2) &amp; x_2(2) \\&#10;           \vdots &amp; \vdots &amp; \vdots\\&#10;           1  &amp; x_1(K) &amp; x_2(K)&#10;\end{bmatrix}&#10;$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136,858"/>
  <p:tag name="LATEXADDIN" val="\documentclass{article}&#10;\usepackage{amsmath}&#10;\pagestyle{empty}&#10;\begin{document}&#10;&#10;$\widetilde{\mathbf{W}}^{3\times 2}=\begin{bmatrix}&#10;           w_{10} &amp; w_{20} \\&#10;           w_{11} &amp; w_{12} \\&#10;           w_{21} &amp; w_{22} \\&#10;\end{bmatrix}&#10;$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,916"/>
  <p:tag name="ORIGINALWIDTH" val="1359,58"/>
  <p:tag name="LATEXADDIN" val="\documentclass{article}&#10;\usepackage{amsmath}&#10;\pagestyle{empty}&#10;\begin{document}&#10;&#10;$\mathbf{T}^{K\times 2}=\begin{bmatrix}&#10;           t_1(1) &amp; t_2(1) \\&#10;           t_1(2) &amp; t_2(2) \\&#10;           \vdots &amp; \vdots \\&#10;           t_1(K) &amp; t_2(K)\\&#10;\end{bmatrix}&#10;$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723,6595"/>
  <p:tag name="LATEXADDIN" val="\documentclass{article}&#10;\usepackage{amsmath}&#10;\pagestyle{empty}&#10;\begin{document}&#10;&#10;&#10;$e = \widetilde{\mathbf{X}}\widetilde{\mathbf{W}}-\mathbf{T}$&#10;&#10;\end{document}"/>
  <p:tag name="IGUANATEXSIZE" val="16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014,248"/>
  <p:tag name="LATEXADDIN" val="\documentclass{article}&#10;\usepackage{amsmath}&#10;\pagestyle{empty}&#10;\begin{document}&#10;&#10;&#10;$E_D=\frac{1}{2}\mathrm{Tr}\bigg\{ (\widetilde{\mathbf{X}}\widetilde{\mathbf{W}}-\widetilde{\mathbf{T}})^T (\widetilde{\mathbf{X}}\widetilde{\mathbf{W}}-\widetilde{\mathbf{T}})  \bigg\}$&#10;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,7278"/>
  <p:tag name="ORIGINALWIDTH" val="447,694"/>
  <p:tag name="LATEXADDIN" val="\documentclass{article}&#10;\usepackage{amsmath}&#10;\pagestyle{empty}&#10;\begin{document}&#10;&#10;&#10;$\frac{\partial E_D}{\widetilde{\mathbf{W}}}=0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1120,36"/>
  <p:tag name="LATEXADDIN" val="\documentclass{article}&#10;\usepackage{amsmath}&#10;\pagestyle{empty}&#10;\begin{document}&#10;&#10;$\widetilde{\mathbf{W}}=(\widetilde{\mathbf{X}}^T\widetilde{\mathbf{X}})^{-1}\widetilde{\mathbf{X}}^T\mathbf{T}$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1304,087"/>
  <p:tag name="LATEXADDIN" val="\documentclass{article}&#10;\usepackage{amsmath}&#10;\pagestyle{empty}&#10;\begin{document}&#10;&#10;$v_k=\sum_{j=0}^m w_{j}x_j = \mathbf{w}^T\mathbf{x}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653,1683"/>
  <p:tag name="LATEXADDIN" val="\documentclass{article}&#10;\usepackage{amsmath}&#10;\pagestyle{empty}&#10;\begin{document}&#10;&#10;$P(Y=0|X)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52,9809"/>
  <p:tag name="LATEXADDIN" val="\documentclass{article}&#10;\usepackage{amsmath}&#10;\pagestyle{empty}&#10;\begin{document}&#10;&#10;&#10;$x_m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&#10;$w_0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&#10;$w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&#10;$w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2,7334"/>
  <p:tag name="LATEXADDIN" val="\documentclass{article}&#10;\usepackage{amsmath}&#10;\pagestyle{empty}&#10;\begin{document}&#10;&#10;&#10;$w_4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277,84"/>
  <p:tag name="LATEXADDIN" val="\documentclass{article}&#10;\usepackage{amsmath}&#10;\pagestyle{empty}&#10;\begin{document}&#10;&#10;&#10;$y(\mathbf{x})=f(v_k)=f(\mathbf{w}^T\mathbf{x})$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6,4867"/>
  <p:tag name="LATEXADDIN" val="\documentclass{article}&#10;\usepackage{amsmath}&#10;\pagestyle{empty}&#10;\begin{document}&#10;&#10;&#10;$v_k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83,615"/>
  <p:tag name="LATEXADDIN" val="\documentclass{article}&#10;\usepackage{amsmath}&#10;\pagestyle{empty}&#10;\begin{document}&#10;&#10;&#10;$\mathcal{D} = \{x(k),y(k)\}_{k=1}^K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712,786"/>
  <p:tag name="LATEXADDIN" val="\documentclass{article}&#10;\usepackage{amsmath}&#10;\pagestyle{empty}&#10;\begin{document}&#10;&#10;\[y(\mathbf{x}) = f(v_k)=\left\{&#10;  \begin{array}{lr}&#10;    1 &amp; : v_k \geq 0\\&#10;    -1 &amp; : v_k &lt; 0&#10;  \end{array}&#10;\right.&#10;\]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43,2321"/>
  <p:tag name="LATEXADDIN" val="\documentclass{article}&#10;\usepackage{amsmath}&#10;\pagestyle{empty}&#10;\begin{document}&#10;&#10;$\mathbf{W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7,848"/>
  <p:tag name="LATEXADDIN" val="\documentclass{article}&#10;\usepackage{amsmath}&#10;\pagestyle{empty}&#10;\begin{document}&#10;&#10;&#10;$\mathbf{x}(k)=[1,x_1(k),x_2(k)]$&#10;&#10;\end{document}"/>
  <p:tag name="IGUANATEXSIZE" val="1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658,043"/>
  <p:tag name="LATEXADDIN" val="\documentclass{article}&#10;\usepackage{amsmath}&#10;\pagestyle{empty}&#10;\begin{document}&#10;&#10;$\mathbf{X}^{K\times 3}=[\mathbf{x}(1),\mathbf{x}(2),...,\mathbf{x}(K)]^T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790,776"/>
  <p:tag name="LATEXADDIN" val="\documentclass{article}&#10;\usepackage{amsmath}&#10;\pagestyle{empty}&#10;\begin{document}&#10;&#10;$\mathbf{W}^{K\times 3}=[\mathbf{w}(1),\mathbf{w}(2),...,\mathbf{w}(K)]^T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556,805"/>
  <p:tag name="LATEXADDIN" val="\documentclass{article}&#10;\usepackage{amsmath}&#10;\pagestyle{empty}&#10;\begin{document}&#10;&#10;$\mathbf{T}^{K\times 1}=[t(1),t(2),...,t(K)]^T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752,9059"/>
  <p:tag name="LATEXADDIN" val="\documentclass{article}&#10;\usepackage{amsmath}&#10;\pagestyle{empty}&#10;\begin{document}&#10;&#10;&#10;$t(k)\in\{-1,1\}$&#10;&#10;\end{document}"/>
  <p:tag name="IGUANATEXSIZE" val="16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1,7361"/>
  <p:tag name="LATEXADDIN" val="\documentclass{article}&#10;\usepackage{amsmath}&#10;\pagestyle{empty}&#10;\begin{document}&#10;&#10;$x^{\ast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31,309"/>
  <p:tag name="LATEXADDIN" val="\documentclass{article}&#10;\usepackage{amsmath}&#10;\pagestyle{empty}&#10;\begin{document}&#10;&#10;&#10;$\mathbf{w}(k)=[w_0(k), w_1(k), w_2(k)]$&#10;&#10;\end{document}"/>
  <p:tag name="IGUANATEXSIZE" val="16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9,246"/>
  <p:tag name="LATEXADDIN" val="\documentclass{article}&#10;\usepackage{amsmath}&#10;\pagestyle{empty}&#10;\begin{document}&#10;&#10;&#10;$\mathbf{w}(k+1) = \mathbf{w}(k) + \eta[t(k) - y(k)]\mathbf{x}(k)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716,535"/>
  <p:tag name="LATEXADDIN" val="\documentclass{article}&#10;\usepackage{amsmath}&#10;\pagestyle{empty}&#10;\begin{document}&#10;&#10;\[y(k) = \left\{&#10;  \begin{array}{lr}&#10;    1 &amp; : \mathbf{w}(k)\mathbf{x}(k)^T \geq 0\\&#10;    -1 &amp; : \mathbf{w}(k)\mathbf{x}(k)^T &lt; 0&#10;  \end{array}&#10;\right.&#10;\]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04,6869"/>
  <p:tag name="LATEXADDIN" val="\documentclass{article}&#10;\usepackage{amsmath}&#10;\pagestyle{empty}&#10;\begin{document}&#10;&#10;$k = 1 : K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79,9025"/>
  <p:tag name="LATEXADDIN" val="\documentclass{article}&#10;\usepackage{amsmath}&#10;\pagestyle{empty}&#10;\begin{document}&#10;&#10;&#10;$\mathbf{w}(1)=[0,0,0]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59,2426"/>
  <p:tag name="LATEXADDIN" val="\documentclass{article}&#10;\usepackage{amsmath}&#10;\pagestyle{empty}&#10;\begin{document}&#10;&#10;&#10;$\eta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1758,53"/>
  <p:tag name="LATEXADDIN" val="\documentclass{article}&#10;\usepackage{amsmath}&#10;\pagestyle{empty}&#10;\begin{document}&#10;&#10;$p(\mathcal{C}_1|\mathbf{x})= \frac{p(\mathbf{x}|\mathcal{C}_1)p(\mathcal{C}_1)}{p(\mathbf{x}|\mathcal{C}_1)p(\mathcal{C}_1)+p(\mathbf{x}|\mathcal{C}_2)p(\mathcal{C}_2)}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034,121"/>
  <p:tag name="LATEXADDIN" val="\documentclass{article}&#10;\usepackage{amsmath}&#10;\pagestyle{empty}&#10;\begin{document}&#10;&#10;&#10;$=\frac{1}{1+\exp(-a)}=\sigma(a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687,664"/>
  <p:tag name="LATEXADDIN" val="\documentclass{article}&#10;\usepackage{amsmath}&#10;\pagestyle{empty}&#10;\begin{document}&#10;&#10;&#10;$a=\ln\frac{p(\mathbf{x}|\mathcal{C}_1)}{p(\mathbf{x}|\mathcal{C}_2)}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83,615"/>
  <p:tag name="LATEXADDIN" val="\documentclass{article}&#10;\usepackage{amsmath}&#10;\pagestyle{empty}&#10;\begin{document}&#10;&#10;&#10;$\mathcal{D} = \{x(k),y(k)\}_{k=1}^K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79,2276"/>
  <p:tag name="LATEXADDIN" val="\documentclass{article}&#10;\usepackage{amsmath}&#10;\pagestyle{empty}&#10;\begin{document}&#10;&#10;&#10;$\mathcal{C}_1:$&#10;&#10;\end{document}"/>
  <p:tag name="IGUANATEXSIZE" val="16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79,2276"/>
  <p:tag name="LATEXADDIN" val="\documentclass{article}&#10;\usepackage{amsmath}&#10;\pagestyle{empty}&#10;\begin{document}&#10;&#10;&#10;$\mathcal{C}_2:$&#10;&#10;\end{document}"/>
  <p:tag name="IGUANATEXSIZE" val="16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154,856"/>
  <p:tag name="LATEXADDIN" val="\documentclass{article}&#10;\usepackage{amsmath}&#10;\pagestyle{empty}&#10;\begin{document}&#10;&#10;&#10;$p(\mathcal{C}_2|\mathbf{x}) = 1 - p(\mathcal{C}_1|\mathbf{x})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$\mathbf{x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1758,53"/>
  <p:tag name="LATEXADDIN" val="\documentclass{article}&#10;\usepackage{amsmath}&#10;\pagestyle{empty}&#10;\begin{document}&#10;&#10;$p(\mathcal{C}_1|\mathbf{x})= \frac{p(\mathbf{x}|\mathcal{C}_1)p(\mathcal{C}_1)}{p(\mathbf{x}|\mathcal{C}_1)p(\mathcal{C}_1)+p(\mathbf{x}|\mathcal{C}_2)p(\mathcal{C}_2)}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034,121"/>
  <p:tag name="LATEXADDIN" val="\documentclass{article}&#10;\usepackage{amsmath}&#10;\pagestyle{empty}&#10;\begin{document}&#10;&#10;&#10;$=\frac{1}{1+\exp(-a)}=\sigma(a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&#10;$\sum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508,437"/>
  <p:tag name="LATEXADDIN" val="\documentclass{article}&#10;\usepackage{amsmath}&#10;\pagestyle{empty}&#10;\begin{document}&#10;&#10;&#10;$p(\mathcal{C}_1|\mathbf{x})=\sigma(\mathbf{w}^T\mathbf{x})=\sigma([w_0,w_1,w_2][1, x_1, x_2]^T)$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pagestyle{empty}&#10;\begin{document}&#10;&#10;$1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39,1826"/>
  <p:tag name="LATEXADDIN" val="\documentclass{article}&#10;\usepackage{amsmath}&#10;\pagestyle{empty}&#10;\begin{document}&#10;&#10;$x^{\ast}(k)\notin \mathcal{D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$x_1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$x_2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0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$w_1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254,2182"/>
  <p:tag name="LATEXADDIN" val="\documentclass{article}&#10;\usepackage{amsmath}&#10;\pagestyle{empty}&#10;\begin{document}&#10;&#10;&#10;$\mathbf{w}^T\mathbf{x}$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980,8774"/>
  <p:tag name="LATEXADDIN" val="\documentclass{article}&#10;\usepackage{amsmath}&#10;\pagestyle{empty}&#10;\begin{document}&#10;&#10;&#10;$p(\mathcal{C}_1|\mathbf{x})=\sigma(\mathbf{w}^T\mathbf{x})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154,856"/>
  <p:tag name="LATEXADDIN" val="\documentclass{article}&#10;\usepackage{amsmath}&#10;\pagestyle{empty}&#10;\begin{document}&#10;&#10;&#10;$p(\mathcal{C}_2|\mathbf{x}) = 1 - p(\mathcal{C}_1|\mathbf{x})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940,3824"/>
  <p:tag name="LATEXADDIN" val="\documentclass{article}&#10;\usepackage{amsmath}&#10;\pagestyle{empty}&#10;\begin{document}&#10;&#10;$p(\mathcal{C}_1|\mathbf{x})&gt; p(\mathcal{C}_2|\mathbf{x})$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2,9659"/>
  <p:tag name="LATEXADDIN" val="\documentclass{article}&#10;\usepackage{amsmath}&#10;\pagestyle{empty}&#10;\begin{document}&#10;&#10;&#10;$y^{\ast}(k)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83,98952"/>
  <p:tag name="LATEXADDIN" val="\documentclass{article}&#10;\usepackage{amsmath}&#10;\pagestyle{empty}&#10;\begin{document}&#10;&#10;&#10;$t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307,087"/>
  <p:tag name="LATEXADDIN" val="\documentclass{article}&#10;\usepackage{amsmath}&#10;\pagestyle{empty}&#10;\begin{document}&#10;&#10;&#10;$\mathbf{w}_{(k+1)} = \mathbf{w}_{k} - \eta\nabla E(\mathbf{w})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05,6993"/>
  <p:tag name="LATEXADDIN" val="\documentclass{article}&#10;\usepackage{amsmath}&#10;\pagestyle{empty}&#10;\begin{document}&#10;&#10;$\{\mathbf{x}_k,t_k\}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551,1811"/>
  <p:tag name="LATEXADDIN" val="\documentclass{article}&#10;\usepackage{amsmath}&#10;\pagestyle{empty}&#10;\begin{document}&#10;&#10;$t_k\in\{0,1\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5,6731"/>
  <p:tag name="LATEXADDIN" val="\documentclass{article}&#10;\usepackage{amsmath}&#10;\pagestyle{empty}&#10;\begin{document}&#10;&#10;$k=1,...,K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2378,703"/>
  <p:tag name="LATEXADDIN" val="\documentclass{article}&#10;\usepackage{amsmath}&#10;\pagestyle{empty}&#10;\begin{document}&#10;&#10;&#10;\[ E(\mathbf{w}) = - \sum_{k=1}^K\{t_k\ln y_k + (1-t_k)\ln(1-y_k)\} \]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765,6542"/>
  <p:tag name="LATEXADDIN" val="\documentclass{article}&#10;\usepackage{amsmath}&#10;\pagestyle{empty}&#10;\begin{document}&#10;&#10;$y_k = \sigma(\mathbf{w}^T\mathbf{x}_k)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281,59"/>
  <p:tag name="LATEXADDIN" val="\documentclass{article}&#10;\usepackage{amsmath}&#10;\pagestyle{empty}&#10;\begin{document}&#10;&#10;&#10;\begin{equation}&#10;y^{true} = f(x)=\sin(2\pi x) \nonumber&#10;\end{equation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1719,535"/>
  <p:tag name="LATEXADDIN" val="\documentclass{article}&#10;\usepackage{amsmath}&#10;\pagestyle{empty}&#10;\begin{document}&#10;&#10;&#10;\[\mathbf{w}_{(k+1)} = \mathbf{w}_{k} - \eta \sum_{k=1}^K (y_k - t_k)\mathbf{x}_k\]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9771"/>
  <p:tag name="ORIGINALWIDTH" val="1254,593"/>
  <p:tag name="LATEXADDIN" val="\documentclass{article}&#10;\usepackage{amsmath}&#10;\pagestyle{empty}&#10;\begin{document}&#10;&#10;$\phi(\mathbf{x}) = \exp\big\{-\frac{(\mathbf{x}-\mathbf{\mu})^2}{2s^2}\big\}$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&#10;$\sum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152,606"/>
  <p:tag name="LATEXADDIN" val="\documentclass{article}&#10;\usepackage{amsmath}&#10;\pagestyle{empty}&#10;\begin{document}&#10;&#10;&#10;$p(\mathcal{C}_1|\mathbf{x})=\sigma(\mathbf{w}^T\phi(\mathbf{x}))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pagestyle{empty}&#10;\begin{document}&#10;&#10;$1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$x_1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$x_2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0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$w_1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77,278"/>
  <p:tag name="LATEXADDIN" val="\documentclass{article}&#10;\usepackage{amsmath}&#10;\pagestyle{empty}&#10;\begin{document}&#10;&#10;&#10;\begin{equation}&#10;y_k = f(x_k) + n_k = \sin(2\pi x) + n_k \nonumber &#10;\end{equation}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254,2182"/>
  <p:tag name="LATEXADDIN" val="\documentclass{article}&#10;\usepackage{amsmath}&#10;\pagestyle{empty}&#10;\begin{document}&#10;&#10;&#10;$\mathbf{w}^T\mathbf{x}$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980,8774"/>
  <p:tag name="LATEXADDIN" val="\documentclass{article}&#10;\usepackage{amsmath}&#10;\pagestyle{empty}&#10;\begin{document}&#10;&#10;&#10;$p(\mathcal{C}_1|\mathbf{x})=\sigma(\mathbf{w}^T\mathbf{x})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154,856"/>
  <p:tag name="LATEXADDIN" val="\documentclass{article}&#10;\usepackage{amsmath}&#10;\pagestyle{empty}&#10;\begin{document}&#10;&#10;&#10;$p(\mathcal{C}_2|\mathbf{x}) = 1 - p(\mathcal{C}_1|\mathbf{x})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940,3824"/>
  <p:tag name="LATEXADDIN" val="\documentclass{article}&#10;\usepackage{amsmath}&#10;\pagestyle{empty}&#10;\begin{document}&#10;&#10;$p(\mathcal{C}_1|\mathbf{x})&gt; p(\mathcal{C}_2|\mathbf{x})$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\mathbf{x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&#10;$\phi(\cdot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pagestyle{empty}&#10;\begin{document}&#10;&#10;&#10;1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7,4653"/>
  <p:tag name="LATEXADDIN" val="\documentclass{article}&#10;\usepackage{amsmath}&#10;\pagestyle{empty}&#10;\begin{document}&#10;&#10;&#10;$x_1(k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7,4653"/>
  <p:tag name="LATEXADDIN" val="\documentclass{article}&#10;\usepackage{amsmath}&#10;\pagestyle{empty}&#10;\begin{document}&#10;&#10;&#10;$x_2(k)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746,1567"/>
  <p:tag name="LATEXADDIN" val="\documentclass{article}&#10;\usepackage{amsmath}&#10;\pagestyle{empty}&#10;\begin{document}&#10;&#10;&#10;\begin{equation}&#10;n_k\sim N(0,\sigma^2) \nonumber&#10;\end{equation}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1,9685"/>
  <p:tag name="LATEXADDIN" val="\documentclass{article}&#10;\usepackage{amsmath}&#10;\pagestyle{empty}&#10;\begin{document}&#10;&#10;&#10;$t_1(k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1,9685"/>
  <p:tag name="LATEXADDIN" val="\documentclass{article}&#10;\usepackage{amsmath}&#10;\pagestyle{empty}&#10;\begin{document}&#10;&#10;&#10;$t_2(k)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3,51"/>
  <p:tag name="LATEXADDIN" val="\documentclass{article}&#10;\usepackage{amsmath}&#10;\pagestyle{empty}&#10;\begin{document}&#10;&#10;$\mathbf{t}(k)=\begin{bmatrix}&#10;           t_1 \\&#10;           t_2&#10;\end{bmatrix}&#10;=\sigma(\mathbf{W}^{(2)}f(\mathbf{W}^{(1)}\mathbf{x}(k)))&#10;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1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2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$f(\cdot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90,4762"/>
  <p:tag name="LATEXADDIN" val="\documentclass{article}&#10;\usepackage{amsmath}&#10;\pagestyle{empty}&#10;\begin{document}&#10;&#10;$\sigma(\cdot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406,074"/>
  <p:tag name="LATEXADDIN" val="\documentclass{article}&#10;\usepackage{amsmath}&#10;\pagestyle{empty}&#10;\begin{document}&#10;&#10;$\mathbf{W}^{(1)}=\begin{bmatrix}&#10;           w^1_{11} &amp; w^1_{12} &amp; w^1_{13}\\&#10;           w^1_{21} &amp; w^1_{22} &amp; w^1_{23}\\&#10;           w^1_{31} &amp; w^1_{32} &amp; w^1_{33}\\&#10;\end{bmatrix}&#10;$&#10;\end{document}"/>
  <p:tag name="IGUANATEXSIZE" val="20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699,288"/>
  <p:tag name="LATEXADDIN" val="\documentclass{article}&#10;\usepackage{amsmath}&#10;\pagestyle{empty}&#10;\begin{document}&#10;&#10;$\mathbf{W}^{(2)}=\begin{bmatrix}&#10;           w^2_{11} &amp; w^2_{12} &amp; w^2_{13}&amp; w^2_{14}\\&#10;           w^2_{21} &amp; w^2_{22} &amp; w^2_{23}&amp; w^2_{24}\\&#10;           \end{bmatrix}&#10;$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&#10;&#10;$x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3035,62"/>
  <p:tag name="LATEXADDIN" val="\documentclass{article}&#10;\usepackage{amsmath}&#10;\pagestyle{empty}&#10;\begin{document}&#10;&#10;$$\hat{y}(x_k,\mathbf{w})=w_0 + w_1x_k+w_2x^2+...+w_Mx^M=\sum_{j=0}^{M}w_jx_k^j \nonumber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&#10;&#10;$x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83,98952"/>
  <p:tag name="LATEXADDIN" val="\documentclass{article}&#10;\usepackage{amsmath}&#10;\pagestyle{empty}&#10;\begin{document}&#10;&#10;&#10;$t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86,98914"/>
  <p:tag name="LATEXADDIN" val="\documentclass{article}&#10;\usepackage{amsmath}&#10;\pagestyle{empty}&#10;\begin{document}&#10;&#10;&#10;$t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4445,444"/>
  <p:tag name="LATEXADDIN" val="\documentclass{article}&#10;\usepackage{amsmath}&#10;\pagestyle{empty}&#10;\begin{document}&#10;&#10;$$\hat{y}(x_k,\mathbf{w})=w_0 + w_1\sin(2\pi x_k)+w_2\sin(2\pi x^2)+...+w_M\sin(2\pi x^M)=\sum_{j=0}^{M}w_j\sin(2\pi x_k^j) \nonumber$$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4497,938"/>
  <p:tag name="LATEXADDIN" val="\documentclass{article}&#10;\usepackage{amsmath}&#10;\pagestyle{empty}&#10;\begin{document}&#10;&#10;$$\hat{y}(x_k,\mathbf{w})=w_0 + w_1\sin(2\pi x_k)+w_2\sin^2(2\pi x)+...+w_M\sin^M(2\pi x)=\sum_{j=0}^{M}w_j\sin^j(2\pi x_k) \nonumber$$&#10;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82,865"/>
  <p:tag name="LATEXADDIN" val="\documentclass{article}&#10;\usepackage{amsmath}&#10;\pagestyle{empty}&#10;\begin{document}&#10;&#10;&#10;$\mathbf{w}=[w_0,w_1,...,w_M]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1601,05"/>
  <p:tag name="LATEXADDIN" val="\documentclass{article}&#10;\usepackage{amsmath}&#10;\pagestyle{empty}&#10;\begin{document}&#10;&#10;&#10;$$\hat{y}(x_k,\mathbf{w})=w_0 + \sum_{j=1}^Mw_j\phi_j(x_k)$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17,7353"/>
  <p:tag name="LATEXADDIN" val="\documentclass{article}&#10;\usepackage{amsmath}&#10;\pagestyle{empty}&#10;\begin{document}&#10;&#10;&#10;$x_k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,2366"/>
  <p:tag name="LATEXADDIN" val="\documentclass{article}&#10;\usepackage{amsmath}&#10;\pagestyle{empty}&#10;\begin{document}&#10;&#10;&#10;$\hat{y_k}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1(x_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2(x_k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3(x_k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0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$w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3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,7027"/>
  <p:tag name="ORIGINALWIDTH" val="1601,05"/>
  <p:tag name="LATEXADDIN" val="\documentclass{article}&#10;\usepackage{amsmath}&#10;\pagestyle{empty}&#10;\begin{document}&#10;&#10;&#10;$$\hat{y}(x_k,\mathbf{w})=w_0 + \sum_{j=1}^3w_j\phi_j(x_k)$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0,6636"/>
  <p:tag name="ORIGINALWIDTH" val="3106,862"/>
  <p:tag name="LATEXADDIN" val="\documentclass{article}&#10;\usepackage{amsmath}&#10;\pagestyle{empty}&#10;\begin{document}&#10;&#10;\begin{eqnarray}&#10; e_k &amp;=&amp; \frac{1}{2}[y_k - \hat{y}(x_k,\mathbf{w}_k)]^2 &#10;= \frac{1}{2}[y_k- w_0  - \sum_{j=1}^M w_j\phi_j(x_k)]^2 \nonumber \\  &#10;&amp;=&amp;\frac{1}{2}[y_k- \mathbf{w}^T_k\mathbf{\Phi}_k]^2\nonumber&#10;\end{eqnarray}&#10;&#10;\end{document}"/>
  <p:tag name="IGUANATEXSIZE" val="2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316,835"/>
  <p:tag name="LATEXADDIN" val="\documentclass{article}&#10;\usepackage{amsmath}&#10;\pagestyle{empty}&#10;\begin{document}&#10;&#10;$\frac{\partial e_k}{\partial\mathbf{w}_k} = -[y_k - \mathbf{w}^T_k\mathbf{\Phi}_k]\mathbf{\Phi}_k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166,104"/>
  <p:tag name="LATEXADDIN" val="\documentclass{article}&#10;\usepackage{amsmath}&#10;\pagestyle{empty}&#10;\begin{document}&#10;&#10;&#10;$\mathbf{w}=[w_0,w_1,...,w_M]^T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566,554"/>
  <p:tag name="LATEXADDIN" val="\documentclass{article}&#10;\usepackage{amsmath}&#10;\pagestyle{empty}&#10;\begin{document}&#10;&#10;&#10;$\mathbf{\Phi}_k=[1,\phi_1(x_k),...,\phi_M(x_k)]^T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227,597"/>
  <p:tag name="LATEXADDIN" val="\documentclass{article}&#10;\usepackage{amsmath}&#10;\pagestyle{empty}&#10;\begin{document}&#10;&#10;&#10;$\mathbf{w}_{(k+1)} = \mathbf{w}_{k} - \eta\nabla \frac{\partial e_k}{\partial\mathbf{w}_k}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17,7353"/>
  <p:tag name="LATEXADDIN" val="\documentclass{article}&#10;\usepackage{amsmath}&#10;\pagestyle{empty}&#10;\begin{document}&#10;&#10;&#10;$x_k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,2366"/>
  <p:tag name="LATEXADDIN" val="\documentclass{article}&#10;\usepackage{amsmath}&#10;\pagestyle{empty}&#10;\begin{document}&#10;&#10;&#10;$\hat{y_k}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1(x_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2(x_k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41,2073"/>
  <p:tag name="LATEXADDIN" val="\documentclass{article}&#10;\usepackage{amsmath}&#10;\pagestyle{empty}&#10;\begin{document}&#10;&#10;&#10;$\phi_3(x_k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0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$w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31,2336"/>
  <p:tag name="LATEXADDIN" val="\documentclass{article}&#10;\usepackage{amsmath}&#10;\pagestyle{empty}&#10;\begin{document}&#10;&#10;$w_3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,916"/>
  <p:tag name="ORIGINALWIDTH" val="2517,435"/>
  <p:tag name="LATEXADDIN" val="\documentclass{article}&#10;\usepackage{amsmath}&#10;\pagestyle{empty}&#10;\begin{document}&#10;&#10;$&#10;\begin{bmatrix}&#10;\hat{y}_1\\&#10;\hat{y}_2\\&#10;\cdot \\&#10;\hat{y}_N &#10;\end{bmatrix}&#10;= &#10;\begin{bmatrix}&#10;1 &amp; \phi_1(x_1) &amp; \phi_2(x_1) &amp; \phi_3(x_1) \\&#10;1 &amp; \phi_1(x_2) &amp; \phi_2(x_2) &amp; \phi_3(x_2) \\&#10;\vdots &amp; \vdots &amp; \vdots &amp; \vdots \\&#10;1 &amp; \phi_1(x_N) &amp; \phi_2(x_N) &amp; \phi_3(x_N) &#10;\end{bmatrix}&#10;\begin{bmatrix}&#10;w_0 \\&#10;w_1 \\&#10;w_2 \\&#10;w_3&#10;\end{bmatrix}&#10;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228"/>
  <p:tag name="ORIGINALWIDTH" val="1085,114"/>
  <p:tag name="LATEXADDIN" val="\documentclass{article}&#10;\usepackage{amsmath}&#10;\pagestyle{empty}&#10;\begin{document}&#10;&#10;$\big(\mathbf{\Phi}^T\mathbf{\Phi}\big)^{-1}\mathbf{\Phi}^T = \mathbf{\Phi}^{-1}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8,48898"/>
  <p:tag name="LATEXADDIN" val="\documentclass{article}&#10;\usepackage{amsmath}&#10;\pagestyle{empty}&#10;\begin{document}&#10;&#10;&#10;$\mathbf{\Phi}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228"/>
  <p:tag name="ORIGINALWIDTH" val="1088,864"/>
  <p:tag name="LATEXADDIN" val="\documentclass{article}&#10;\usepackage{amsmath}&#10;\pagestyle{empty}&#10;\begin{document}&#10;&#10;$\mathbf{w}=\big(\mathbf{\Phi}^T\mathbf{\Phi}\big)^{-1}\mathbf{\Phi}^T\mathbf{Y}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79,94"/>
  <p:tag name="LATEXADDIN" val="\documentclass{article}&#10;\usepackage{amsmath}&#10;\pagestyle{empty}&#10;\begin{document}&#10;&#10;&#10;$\mathbf{Y} = \mathbf{\Phi}\mathbf{w}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8,48898"/>
  <p:tag name="LATEXADDIN" val="\documentclass{article}&#10;\usepackage{amsmath}&#10;\pagestyle{empty}&#10;\begin{document}&#10;&#10;X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563,9295"/>
  <p:tag name="LATEXADDIN" val="\documentclass{article}&#10;\usepackage{amsmath}&#10;\pagestyle{empty}&#10;\begin{document}&#10;&#10;$x\in\{0:1\}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79,94"/>
  <p:tag name="LATEXADDIN" val="\documentclass{article}&#10;\usepackage{amsmath}&#10;\pagestyle{empty}&#10;\begin{document}&#10;&#10;&#10;$\mathbf{Y} = \mathbf{\Phi}\mathbf{w}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248,594"/>
  <p:tag name="LATEXADDIN" val="\documentclass{article}&#10;\usepackage{amsmath}&#10;\pagestyle{empty}&#10;\begin{document}&#10;&#10;&#10;$e = \sum(\mathbf{Y}^{test}-\mathbf{Y}^{pred})^2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021,372"/>
  <p:tag name="LATEXADDIN" val="\documentclass{article}&#10;\usepackage{amsmath}&#10;\pagestyle{empty}&#10;\begin{document}&#10;&#10;&#10;$\mathcal{D} = \big\{\mathbf{X}^{test},\mathbf{Y}^{test}\big\}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109,861"/>
  <p:tag name="LATEXADDIN" val="\documentclass{article}&#10;\usepackage{amsmath}&#10;\pagestyle{empty}&#10;\begin{document}&#10;&#10;&#10;$\mathbf{Y}^{pred.} = \mathbf{\Phi(\mathbf{X}^{test})}\mathbf{w}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157,105"/>
  <p:tag name="LATEXADDIN" val="\documentclass{article}&#10;\usepackage{amsmath}&#10;\pagestyle{empty}&#10;\begin{document}&#10;&#10;&#10;$\mathcal{D} = \big\{\mathbf{X}^{train},\mathbf{Y}^{train}\big\}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1083,615"/>
  <p:tag name="LATEXADDIN" val="\documentclass{article}&#10;\usepackage{amsmath}&#10;\pagestyle{empty}&#10;\begin{document}&#10;&#10;&#10;$\mathcal{D} = \{x(k),y(k)\}_{k=1}^K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69,6663"/>
  <p:tag name="LATEXADDIN" val="\documentclass{article}&#10;\usepackage{amsmath}&#10;\pagestyle{empty}&#10;\begin{document}&#10;&#10;&#10;$\mathcal{D} = \big\{\mathbf{X},\mathbf{Y}\big\}$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82,865"/>
  <p:tag name="LATEXADDIN" val="\documentclass{article}&#10;\usepackage{amsmath}&#10;\pagestyle{empty}&#10;\begin{document}&#10;&#10;&#10;$\mathbf{w}=[w_0,w_1,...,w_M]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484,814"/>
  <p:tag name="LATEXADDIN" val="\documentclass{article}&#10;\usepackage{amsmath}&#10;\pagestyle{empty}&#10;\begin{document}&#10;&#10;$\mathbf{w} = [b_k,w_{k1},w_{k2},...,w_{km}]^T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91,48859"/>
  <p:tag name="LATEXADDIN" val="\documentclass{article}&#10;\usepackage{amsmath}&#10;\pagestyle{empty}&#10;\begin{document}&#10;&#10;Y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184,102"/>
  <p:tag name="LATEXADDIN" val="\documentclass{article}&#10;\usepackage{amsmath}&#10;\pagestyle{empty}&#10;\begin{document}&#10;&#10;$\mathbf{x} = [1,x_{1},x_{2},...,x_{m}]^T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1714,286"/>
  <p:tag name="LATEXADDIN" val="\documentclass{article}&#10;\usepackage{amsmath}&#10;\pagestyle{empty}&#10;\begin{document}&#10;&#10;$y_k=\sum_{j=0}^m \psi(w_{kj}x_j) = \psi(\mathbf{w}^T\mathbf{x})$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08,361"/>
  <p:tag name="LATEXADDIN" val="\documentclass{article}&#10;\usepackage{amsmath}&#10;\pagestyle{empty}&#10;\begin{document}&#10;&#10;\[f(x) = \left\{&#10;  \begin{array}{lr}&#10;    1 &amp; : x \geq 0\\&#10;    0 &amp; : x &lt; 0&#10;  \end{array}&#10;\right.&#10;\]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205,849"/>
  <p:tag name="LATEXADDIN" val="\documentclass{article}&#10;\usepackage{amsmath}&#10;\pagestyle{empty}&#10;\begin{document}&#10;&#10;\[f(x) = \left\{&#10;  \begin{array}{lr}&#10;    1 &amp; : x \geq 0\\&#10;    -1 &amp; : x &lt; 0&#10;  \end{array}&#10;\right.&#10;\]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963,6295"/>
  <p:tag name="LATEXADDIN" val="\documentclass{article}&#10;\usepackage{amsmath}&#10;\pagestyle{empty}&#10;\begin{document}&#10;&#10;$\sigma(x) = \frac{1}{1+ \exp(-ax)}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07,649"/>
  <p:tag name="LATEXADDIN" val="\documentclass{article}&#10;\usepackage{amsmath}&#10;\pagestyle{empty}&#10;\begin{document}&#10;&#10;$f(x) = \tanh(x)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272,591"/>
  <p:tag name="LATEXADDIN" val="\documentclass{article}&#10;\usepackage{amsmath}&#10;\pagestyle{empty}&#10;\begin{document}&#10;&#10;$\mathbf{W}=\begin{bmatrix}&#10;w_{10} &amp; w_{11} &amp; w'_{11}\\&#10;w_{20} &amp; w_{21} &amp; w'_{12}\\&#10;w_{30} &amp; w_{31} &amp; w'_{13}\\&#10;- &amp; - &amp; w'_{14}&#10;\end{bmatrix}&#10;$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102,362"/>
  <p:tag name="LATEXADDIN" val="\documentclass{article}&#10;\usepackage{amsmath}&#10;\pagestyle{empty}&#10;\begin{document}&#10;&#10;&#10;$\mathcal{D} = \{x(n),d(n)\}_{n=1}^N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209,599"/>
  <p:tag name="LATEXADDIN" val="\documentclass{article}&#10;\usepackage{amsmath}&#10;\pagestyle{empty}&#10;\begin{document}&#10;&#10;&#10;$e(n) = \frac{1}{2}[d(n)-y(n)]^2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8,841"/>
  <p:tag name="LATEXADDIN" val="\documentclass{article}&#10;\usepackage{amsmath}&#10;\pagestyle{empty}&#10;\begin{document}&#10;&#10;&#10;$\mathit{E}_{av}(N) = \frac{1}{N}\sum_{n=1}^Ne(n)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7,4765"/>
  <p:tag name="LATEXADDIN" val="\documentclass{article}&#10;\usepackage{amsmath}&#10;\pagestyle{empty}&#10;\begin{document}&#10;&#10;&#10;$f(\cdot)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27,9715"/>
  <p:tag name="LATEXADDIN" val="\documentclass{article}&#10;\usepackage{amsmath}&#10;\pagestyle{empty}&#10;\begin{document}&#10;&#10;&#10;$x(n)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22,7221"/>
  <p:tag name="LATEXADDIN" val="\documentclass{article}&#10;\usepackage{amsmath}&#10;\pagestyle{empty}&#10;\begin{document}&#10;&#10;&#10;$y(n)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,7236"/>
  <p:tag name="ORIGINALWIDTH" val="1658,043"/>
  <p:tag name="LATEXADDIN" val="\documentclass{article}&#10;\usepackage{amsmath}&#10;\pagestyle{empty}&#10;\begin{document}&#10;&#10;&#10;$w'_{ij}(n+1) =w'_{ij}(n) - \eta \frac{\partial e(n)}{\partial w'_{ij}(n)}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,2258"/>
  <p:tag name="ORIGINALWIDTH" val="1658,043"/>
  <p:tag name="LATEXADDIN" val="\documentclass{article}&#10;\usepackage{amsmath}&#10;\pagestyle{empty}&#10;\begin{document}&#10;&#10;&#10;$w_{ji}(n+1) =w_{ji}(n) - \eta \frac{\partial e(n)}{\partial w_{ji}(n)}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,7236"/>
  <p:tag name="ORIGINALWIDTH" val="1658,043"/>
  <p:tag name="LATEXADDIN" val="\documentclass{article}&#10;\usepackage{amsmath}&#10;\pagestyle{empty}&#10;\begin{document}&#10;&#10;&#10;$w'_{ij}(n+1) =w'_{ij}(n) - \eta \frac{\partial e(n)}{\partial w'_{ij}(n)}$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209,599"/>
  <p:tag name="LATEXADDIN" val="\documentclass{article}&#10;\usepackage{amsmath}&#10;\pagestyle{empty}&#10;\begin{document}&#10;&#10;&#10;$e(n)=\frac{1}{2}[d(n)-y(n)]^2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9779"/>
  <p:tag name="ORIGINALWIDTH" val="1194,601"/>
  <p:tag name="LATEXADDIN" val="\documentclass{article}&#10;\usepackage{amsmath}&#10;\pagestyle{empty}&#10;\begin{document}&#10;&#10;&#10;$y(n)=\sum_{j=0}^3w'_{1j}v_j(n)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2,9659"/>
  <p:tag name="LATEXADDIN" val="\documentclass{article}&#10;\usepackage{amsmath}&#10;\pagestyle{empty}&#10;\begin{document}&#10;&#10;$v_1(n)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2,9659"/>
  <p:tag name="LATEXADDIN" val="\documentclass{article}&#10;\usepackage{amsmath}&#10;\pagestyle{empty}&#10;\begin{document}&#10;&#10;$v_0(n)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2,9659"/>
  <p:tag name="LATEXADDIN" val="\documentclass{article}&#10;\usepackage{amsmath}&#10;\pagestyle{empty}&#10;\begin{document}&#10;&#10;$v_2(n)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8,48898"/>
  <p:tag name="LATEXADDIN" val="\documentclass{article}&#10;\usepackage{amsmath}&#10;\pagestyle{empty}&#10;\begin{document}&#10;&#10;X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2,9659"/>
  <p:tag name="LATEXADDIN" val="\documentclass{article}&#10;\usepackage{amsmath}&#10;\pagestyle{empty}&#10;\begin{document}&#10;&#10;$v_3(n)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,7236"/>
  <p:tag name="ORIGINALWIDTH" val="1333,333"/>
  <p:tag name="LATEXADDIN" val="\documentclass{article}&#10;\usepackage{amsmath}&#10;\pagestyle{empty}&#10;\begin{document}&#10;&#10;&#10;$\frac{\partial e(n)}{\partial w'_{1j}(n)}=&#10;[d(n)-y(n)]v_j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,727"/>
  <p:tag name="ORIGINALWIDTH" val="1085,114"/>
  <p:tag name="LATEXADDIN" val="\documentclass{article}&#10;\usepackage{amsmath}&#10;\pagestyle{empty}&#10;\begin{document}&#10;&#10;&#10;$\frac{d e}{dw_{ij}}=\frac{d e}{dy}\frac{d y}{dv_i}&#10;\frac{d v_i}{d a_i}\frac{d a_i}{dw_{ij}}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228"/>
  <p:tag name="ORIGINALWIDTH" val="1346,832"/>
  <p:tag name="LATEXADDIN" val="\documentclass{article}&#10;\usepackage{amsmath}&#10;\pagestyle{empty}&#10;\begin{document}&#10;&#10;&#10; $a_i = f(x_j) = \sum_{j=0}^1 w_{ij}x_j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9,606"/>
  <p:tag name="LATEXADDIN" val="\documentclass{article}&#10;\usepackage{amsmath}&#10;\pagestyle{empty}&#10;\begin{document}&#10;&#10;&#10; $v_i = f(a_i) = \tanh(a_i)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268,841"/>
  <p:tag name="LATEXADDIN" val="\documentclass{article}&#10;\usepackage{amsmath}&#10;\pagestyle{empty}&#10;\begin{document}&#10;&#10;&#10; $y = f(v_i) = \sum_{i=0}^3 w'_{1j}v_i$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440,57"/>
  <p:tag name="LATEXADDIN" val="\documentclass{article}&#10;\usepackage{amsmath}&#10;\pagestyle{empty}&#10;\begin{document}&#10;&#10;&#10; $e = f(y) = \frac{1}{2}[d(n)-y(n)]^2$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26,4716"/>
  <p:tag name="LATEXADDIN" val="\documentclass{article}&#10;\usepackage{amsmath}&#10;\pagestyle{empty}&#10;\begin{document}&#10;&#10;&#10;$\mathbf{x}(k)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6,9741"/>
  <p:tag name="LATEXADDIN" val="\documentclass{article}&#10;\usepackage{amsmath}&#10;\pagestyle{empty}&#10;\begin{document}&#10;&#10;&#10;$\mathbf{t}(k)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65,4669"/>
  <p:tag name="LATEXADDIN" val="\documentclass{article}&#10;\usepackage{amsmath}&#10;\pagestyle{empty}&#10;\begin{document}&#10;&#10;$\mathbf{W}^{(1)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B38FA3B-2246-40E5-A61A-EA1559A3CD76}" vid="{D5F764FD-A73C-4B6C-BF48-3536DEB79AD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957681252703143","enableDocumentContentUpdater":true,"version":"1.2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2fce62a0-f28a-44e1-a519-0cbe37b25f7a","elementConfiguration":{"binding":"UserProfile.Offices.Workarea_{{DocumentLanguage}}","disableUpdates":false,"type":"text"}},{"type":"shape","id":"58465eeb-cfe0-4970-97ec-88179dc0a9c2","elementConfiguration":{"binding":"Form.Date","format":"{{DateFormats.GeneralDate}}","disableUpdates":false,"type":"date"}},{"type":"shape","id":"5020bdfb-1912-4d6d-a5c3-71b7da283692","elementConfiguration":{"binding":"Form.PresentationTitle","disableUpdates":false,"type":"text"}},{"type":"shape","id":"8d5b95d1-8a23-4044-9620-bf5e7305a170","elementConfiguration":{"binding":"UserProfile.Offices.Workarea_{{DocumentLanguage}}","disableUpdates":false,"type":"text"}},{"type":"shape","id":"79fbb3c3-dd89-47ef-91e9-e0bd2bb0942f","elementConfiguration":{"binding":"Form.Date","format":"{{DateFormats.GeneralDate}}","disableUpdates":false,"type":"date"}},{"type":"shape","id":"5e9447ba-0dff-46ec-ac33-540c046ca40a","elementConfiguration":{"binding":"Form.PresentationTitle","disableUpdates":false,"type":"text"}}],"transformationConfigurations":[{"language":"{{DocumentLanguage}}","disableUpdates":false,"type":"proofingLanguage"}],"enableDocumentContentUpdater":true,"templateName":"DTU Template 16_9 - Corporate red","templateDescription":"","version":"1.2"}]]></TemplafyTemplateConfiguration>
</file>

<file path=customXml/item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mTOHKdY4zcggrb8362KrEw=="},{"name":"PresentationTitle","value":"eaQKs84SlZObegwI2FCma1qH8Mnq6Jb+8hKYd2HfjNE="}]}]]></TemplafyFormConfiguration>
</file>

<file path=customXml/item5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128185"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E343CEC-E9BD-43EA-92F2-DC5DB528CCAC}">
  <ds:schemaRefs/>
</ds:datastoreItem>
</file>

<file path=customXml/itemProps2.xml><?xml version="1.0" encoding="utf-8"?>
<ds:datastoreItem xmlns:ds="http://schemas.openxmlformats.org/officeDocument/2006/customXml" ds:itemID="{E7235E32-C044-45B4-B467-C0EEB8B45C7F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05DC2B94-7C1B-4C14-83B0-9CD2A82C27E0}">
  <ds:schemaRefs/>
</ds:datastoreItem>
</file>

<file path=customXml/itemProps5.xml><?xml version="1.0" encoding="utf-8"?>
<ds:datastoreItem xmlns:ds="http://schemas.openxmlformats.org/officeDocument/2006/customXml" ds:itemID="{11FAAC39-0A3A-4CC2-A9C1-60940B78AE17}">
  <ds:schemaRefs/>
</ds:datastoreItem>
</file>

<file path=customXml/itemProps6.xml><?xml version="1.0" encoding="utf-8"?>
<ds:datastoreItem xmlns:ds="http://schemas.openxmlformats.org/officeDocument/2006/customXml" ds:itemID="{56C8BFB2-A911-4310-9D4A-421D773FAFA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5177</TotalTime>
  <Words>1539</Words>
  <Application>Microsoft Office PowerPoint</Application>
  <PresentationFormat>Brugerdefineret</PresentationFormat>
  <Paragraphs>413</Paragraphs>
  <Slides>45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49" baseType="lpstr">
      <vt:lpstr>Arial</vt:lpstr>
      <vt:lpstr>Courier New</vt:lpstr>
      <vt:lpstr>Verdana</vt:lpstr>
      <vt:lpstr>Blank</vt:lpstr>
      <vt:lpstr>Course 34366 Intelligent Systems Linear and nonlinear models for classification – September 13, 2022  Darko Zibar dazi@dtu.dk</vt:lpstr>
      <vt:lpstr>Today’s agenda</vt:lpstr>
      <vt:lpstr>Material</vt:lpstr>
      <vt:lpstr>Machine learning</vt:lpstr>
      <vt:lpstr>Where does machine learning excel?</vt:lpstr>
      <vt:lpstr>Learning complex functions</vt:lpstr>
      <vt:lpstr>True model and observable data</vt:lpstr>
      <vt:lpstr>Learning the (linear ) model</vt:lpstr>
      <vt:lpstr>Topology of the linear model</vt:lpstr>
      <vt:lpstr>Determining the weights</vt:lpstr>
      <vt:lpstr>Performance evaluation on training data-set</vt:lpstr>
      <vt:lpstr>Determining the weights in one step</vt:lpstr>
      <vt:lpstr>Evaluating the learned the model</vt:lpstr>
      <vt:lpstr>PowerPoint-præsentation</vt:lpstr>
      <vt:lpstr>General perceptron</vt:lpstr>
      <vt:lpstr>Examples of common basis/activation functions</vt:lpstr>
      <vt:lpstr>Function learning using NN</vt:lpstr>
      <vt:lpstr>Error definition</vt:lpstr>
      <vt:lpstr>Weight update rule</vt:lpstr>
      <vt:lpstr>Computing derivatives I</vt:lpstr>
      <vt:lpstr>Computing derivatives II</vt:lpstr>
      <vt:lpstr>Learning parabolic function</vt:lpstr>
      <vt:lpstr>Multi-layer neural network</vt:lpstr>
      <vt:lpstr>Supervised learning classification</vt:lpstr>
      <vt:lpstr>Classification problem</vt:lpstr>
      <vt:lpstr>The importance of decision boundary</vt:lpstr>
      <vt:lpstr>Example of nonlinear decision boundaries</vt:lpstr>
      <vt:lpstr>Discriminant function</vt:lpstr>
      <vt:lpstr>Building the data-set for two classes </vt:lpstr>
      <vt:lpstr>Building the data-set for three classes </vt:lpstr>
      <vt:lpstr>Least squares for classification I</vt:lpstr>
      <vt:lpstr>PowerPoint-præsentation</vt:lpstr>
      <vt:lpstr>PowerPoint-præsentation</vt:lpstr>
      <vt:lpstr>Rossenblatt perceptron (simplest neural network)</vt:lpstr>
      <vt:lpstr>Perceptron algorithm </vt:lpstr>
      <vt:lpstr>Results of perceptron algorithm</vt:lpstr>
      <vt:lpstr>Probabilistic generative models</vt:lpstr>
      <vt:lpstr>Logistic sigmoid</vt:lpstr>
      <vt:lpstr>Logistic regression</vt:lpstr>
      <vt:lpstr>Weights learning rule</vt:lpstr>
      <vt:lpstr>Transformations using basis functions</vt:lpstr>
      <vt:lpstr>Logistic regression with input transformations</vt:lpstr>
      <vt:lpstr>Nonlinear classifier – neural network</vt:lpstr>
      <vt:lpstr>In this lecture we have learned….</vt:lpstr>
      <vt:lpstr>Problem solving session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Da Ros</dc:creator>
  <cp:lastModifiedBy>Lucas Loua Buhelt</cp:lastModifiedBy>
  <cp:revision>356</cp:revision>
  <dcterms:created xsi:type="dcterms:W3CDTF">2020-05-27T07:35:50Z</dcterms:created>
  <dcterms:modified xsi:type="dcterms:W3CDTF">2023-02-21T11:56:51Z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636784078823512430</vt:lpwstr>
  </property>
  <property fmtid="{D5CDD505-2E9C-101B-9397-08002B2CF9AE}" pid="6" name="TemplafyLanguageCode">
    <vt:lpwstr>en-GB</vt:lpwstr>
  </property>
</Properties>
</file>